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772" r:id="rId3"/>
    <p:sldId id="817" r:id="rId4"/>
    <p:sldId id="818" r:id="rId5"/>
    <p:sldId id="819" r:id="rId6"/>
    <p:sldId id="820" r:id="rId7"/>
    <p:sldId id="821" r:id="rId8"/>
    <p:sldId id="813" r:id="rId9"/>
    <p:sldId id="814" r:id="rId10"/>
    <p:sldId id="815" r:id="rId11"/>
    <p:sldId id="816" r:id="rId12"/>
    <p:sldId id="822" r:id="rId13"/>
    <p:sldId id="823" r:id="rId14"/>
    <p:sldId id="809" r:id="rId15"/>
    <p:sldId id="810" r:id="rId16"/>
    <p:sldId id="811" r:id="rId17"/>
    <p:sldId id="812" r:id="rId18"/>
    <p:sldId id="804" r:id="rId19"/>
    <p:sldId id="806" r:id="rId20"/>
    <p:sldId id="805" r:id="rId21"/>
    <p:sldId id="808" r:id="rId22"/>
    <p:sldId id="864" r:id="rId23"/>
    <p:sldId id="865" r:id="rId24"/>
    <p:sldId id="866" r:id="rId25"/>
    <p:sldId id="867" r:id="rId26"/>
    <p:sldId id="868" r:id="rId28"/>
    <p:sldId id="869" r:id="rId29"/>
    <p:sldId id="870" r:id="rId30"/>
    <p:sldId id="871" r:id="rId31"/>
    <p:sldId id="857" r:id="rId32"/>
    <p:sldId id="861" r:id="rId33"/>
    <p:sldId id="862" r:id="rId34"/>
    <p:sldId id="863" r:id="rId35"/>
    <p:sldId id="892" r:id="rId36"/>
    <p:sldId id="893" r:id="rId37"/>
    <p:sldId id="894" r:id="rId38"/>
    <p:sldId id="895" r:id="rId39"/>
    <p:sldId id="902" r:id="rId40"/>
    <p:sldId id="903" r:id="rId41"/>
    <p:sldId id="904" r:id="rId42"/>
    <p:sldId id="905" r:id="rId43"/>
    <p:sldId id="906" r:id="rId44"/>
    <p:sldId id="907" r:id="rId45"/>
    <p:sldId id="896" r:id="rId46"/>
    <p:sldId id="897" r:id="rId47"/>
    <p:sldId id="898" r:id="rId48"/>
    <p:sldId id="899" r:id="rId49"/>
    <p:sldId id="900" r:id="rId50"/>
    <p:sldId id="901" r:id="rId51"/>
    <p:sldId id="824" r:id="rId52"/>
    <p:sldId id="825" r:id="rId53"/>
    <p:sldId id="826" r:id="rId54"/>
    <p:sldId id="835" r:id="rId55"/>
    <p:sldId id="836" r:id="rId56"/>
    <p:sldId id="837" r:id="rId57"/>
    <p:sldId id="827" r:id="rId58"/>
    <p:sldId id="828" r:id="rId59"/>
    <p:sldId id="830" r:id="rId60"/>
    <p:sldId id="829" r:id="rId61"/>
    <p:sldId id="844" r:id="rId62"/>
    <p:sldId id="845" r:id="rId63"/>
    <p:sldId id="847" r:id="rId64"/>
    <p:sldId id="848" r:id="rId65"/>
    <p:sldId id="849" r:id="rId66"/>
    <p:sldId id="850" r:id="rId67"/>
    <p:sldId id="851" r:id="rId68"/>
    <p:sldId id="853" r:id="rId69"/>
    <p:sldId id="852" r:id="rId70"/>
    <p:sldId id="854" r:id="rId71"/>
    <p:sldId id="855" r:id="rId72"/>
    <p:sldId id="856" r:id="rId73"/>
    <p:sldId id="858" r:id="rId74"/>
    <p:sldId id="860" r:id="rId75"/>
    <p:sldId id="886" r:id="rId76"/>
    <p:sldId id="887" r:id="rId77"/>
    <p:sldId id="885" r:id="rId78"/>
    <p:sldId id="891" r:id="rId79"/>
    <p:sldId id="889" r:id="rId80"/>
    <p:sldId id="908" r:id="rId81"/>
  </p:sldIdLst>
  <p:sldSz cx="12192000" cy="6858000"/>
  <p:notesSz cx="6858000" cy="9144000"/>
  <p:custDataLst>
    <p:tags r:id="rId8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637"/>
    <a:srgbClr val="16284C"/>
    <a:srgbClr val="2B1D5A"/>
    <a:srgbClr val="243B2B"/>
    <a:srgbClr val="16284D"/>
    <a:srgbClr val="768394"/>
    <a:srgbClr val="F2F5F8"/>
    <a:srgbClr val="D7D3D0"/>
    <a:srgbClr val="EFD7CB"/>
    <a:srgbClr val="E2C8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4" autoAdjust="0"/>
    <p:restoredTop sz="88553" autoAdjust="0"/>
  </p:normalViewPr>
  <p:slideViewPr>
    <p:cSldViewPr snapToGrid="0">
      <p:cViewPr varScale="1">
        <p:scale>
          <a:sx n="95" d="100"/>
          <a:sy n="95" d="100"/>
        </p:scale>
        <p:origin x="58" y="269"/>
      </p:cViewPr>
      <p:guideLst/>
    </p:cSldViewPr>
  </p:slideViewPr>
  <p:notesTextViewPr>
    <p:cViewPr>
      <p:scale>
        <a:sx n="1" d="1"/>
        <a:sy n="1" d="1"/>
      </p:scale>
      <p:origin x="0" y="0"/>
    </p:cViewPr>
  </p:notesTextViewPr>
  <p:sorterViewPr>
    <p:cViewPr varScale="1">
      <p:scale>
        <a:sx n="1" d="1"/>
        <a:sy n="1" d="1"/>
      </p:scale>
      <p:origin x="0" y="-437"/>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5" Type="http://schemas.openxmlformats.org/officeDocument/2006/relationships/tags" Target="tags/tag3.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DA49E97-3F63-4B07-B443-D97F5AB94D7C}"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0176D025-9C82-4627-AC95-A731BB73F60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t>第 </a:t>
            </a:r>
            <a:fld id="{84377AA6-5F82-4755-B29C-FAB6A572A0B7}" type="slidenum">
              <a:rPr lang="zh-CN" altLang="en-US" smtClean="0"/>
            </a:fld>
            <a:r>
              <a:rPr lang="zh-CN" altLang="en-US" dirty="0"/>
              <a:t> 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445954"/>
            <a:ext cx="2743200" cy="365125"/>
          </a:xfrm>
        </p:spPr>
        <p:txBody>
          <a:bodyPr/>
          <a:lstStyle/>
          <a:p>
            <a:fld id="{8A85D0E8-0E1D-4305-885D-0CE7B4C06A8F}" type="datetimeFigureOut">
              <a:rPr lang="zh-CN" altLang="en-US" smtClean="0"/>
            </a:fld>
            <a:endParaRPr lang="zh-CN" altLang="en-US"/>
          </a:p>
        </p:txBody>
      </p:sp>
      <p:sp>
        <p:nvSpPr>
          <p:cNvPr id="3" name="页脚占位符 2"/>
          <p:cNvSpPr>
            <a:spLocks noGrp="1"/>
          </p:cNvSpPr>
          <p:nvPr>
            <p:ph type="ftr" sz="quarter" idx="11"/>
          </p:nvPr>
        </p:nvSpPr>
        <p:spPr>
          <a:xfrm>
            <a:off x="4038600" y="6445954"/>
            <a:ext cx="4114800" cy="365125"/>
          </a:xfrm>
        </p:spPr>
        <p:txBody>
          <a:bodyPr/>
          <a:lstStyle/>
          <a:p>
            <a:endParaRPr lang="zh-CN" altLang="en-US"/>
          </a:p>
        </p:txBody>
      </p:sp>
      <p:sp>
        <p:nvSpPr>
          <p:cNvPr id="4" name="灯片编号占位符 3"/>
          <p:cNvSpPr>
            <a:spLocks noGrp="1"/>
          </p:cNvSpPr>
          <p:nvPr>
            <p:ph type="sldNum" sz="quarter" idx="12"/>
          </p:nvPr>
        </p:nvSpPr>
        <p:spPr>
          <a:xfrm>
            <a:off x="10601864" y="6445954"/>
            <a:ext cx="980536" cy="365125"/>
          </a:xfrm>
        </p:spPr>
        <p:txBody>
          <a:bodyPr/>
          <a:lstStyle>
            <a:lvl1pPr algn="ctr">
              <a:defRPr/>
            </a:lvl1pPr>
          </a:lstStyle>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占位符 5"/>
          <p:cNvSpPr>
            <a:spLocks noGrp="1"/>
          </p:cNvSpPr>
          <p:nvPr>
            <p:ph type="body" sz="quarter" idx="13"/>
          </p:nvPr>
        </p:nvSpPr>
        <p:spPr>
          <a:xfrm>
            <a:off x="920151" y="289350"/>
            <a:ext cx="6464300" cy="511175"/>
          </a:xfrm>
          <a:prstGeom prst="rect">
            <a:avLst/>
          </a:prstGeom>
        </p:spPr>
        <p:txBody>
          <a:bodyPr/>
          <a:lstStyle>
            <a:lvl1pPr marL="0" indent="0">
              <a:buNone/>
              <a:defRPr sz="2400" b="1">
                <a:solidFill>
                  <a:schemeClr val="accent1"/>
                </a:solidFill>
              </a:defRPr>
            </a:lvl1pPr>
          </a:lstStyle>
          <a:p>
            <a:pPr lvl="0"/>
            <a:r>
              <a:rPr lang="zh-CN" altLang="en-US" dirty="0"/>
              <a:t>单击此处编辑母版文本样式</a:t>
            </a:r>
            <a:endParaRPr lang="zh-CN" altLang="en-US" dirty="0"/>
          </a:p>
        </p:txBody>
      </p:sp>
      <p:grpSp>
        <p:nvGrpSpPr>
          <p:cNvPr id="7" name="组合 6"/>
          <p:cNvGrpSpPr/>
          <p:nvPr userDrawn="1"/>
        </p:nvGrpSpPr>
        <p:grpSpPr>
          <a:xfrm>
            <a:off x="281682" y="280328"/>
            <a:ext cx="427956" cy="405472"/>
            <a:chOff x="336546" y="408216"/>
            <a:chExt cx="535190" cy="507072"/>
          </a:xfrm>
        </p:grpSpPr>
        <p:sp>
          <p:nvSpPr>
            <p:cNvPr id="8" name="矩形 7"/>
            <p:cNvSpPr/>
            <p:nvPr/>
          </p:nvSpPr>
          <p:spPr>
            <a:xfrm>
              <a:off x="336546" y="408216"/>
              <a:ext cx="360040" cy="36004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11696" y="555248"/>
              <a:ext cx="360040" cy="360040"/>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grpSp>
      <p:cxnSp>
        <p:nvCxnSpPr>
          <p:cNvPr id="71" name="直接连接符 70"/>
          <p:cNvCxnSpPr/>
          <p:nvPr userDrawn="1"/>
        </p:nvCxnSpPr>
        <p:spPr>
          <a:xfrm flipH="1">
            <a:off x="0" y="6628516"/>
            <a:ext cx="10601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88792" y="6628516"/>
            <a:ext cx="5032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6.png"/><Relationship Id="rId1" Type="http://schemas.openxmlformats.org/officeDocument/2006/relationships/image" Target="../media/image9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02.png"/><Relationship Id="rId7" Type="http://schemas.openxmlformats.org/officeDocument/2006/relationships/image" Target="../media/image101.png"/><Relationship Id="rId6" Type="http://schemas.openxmlformats.org/officeDocument/2006/relationships/tags" Target="../tags/tag2.xml"/><Relationship Id="rId5" Type="http://schemas.openxmlformats.org/officeDocument/2006/relationships/image" Target="../media/image100.png"/><Relationship Id="rId4" Type="http://schemas.openxmlformats.org/officeDocument/2006/relationships/tags" Target="../tags/tag1.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8.png"/><Relationship Id="rId1" Type="http://schemas.openxmlformats.org/officeDocument/2006/relationships/image" Target="../media/image117.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25.png"/><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32.png"/><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9.png"/><Relationship Id="rId1" Type="http://schemas.openxmlformats.org/officeDocument/2006/relationships/image" Target="../media/image13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6.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8.png"/><Relationship Id="rId1" Type="http://schemas.openxmlformats.org/officeDocument/2006/relationships/image" Target="../media/image14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0.png"/><Relationship Id="rId1"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2.png"/><Relationship Id="rId1" Type="http://schemas.openxmlformats.org/officeDocument/2006/relationships/image" Target="../media/image15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4.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6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5.png"/><Relationship Id="rId1" Type="http://schemas.openxmlformats.org/officeDocument/2006/relationships/image" Target="../media/image16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8.png"/><Relationship Id="rId1" Type="http://schemas.openxmlformats.org/officeDocument/2006/relationships/image" Target="../media/image167.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9.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image" Target="../media/image175.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hyperlink" Target="https://www.cnblogs.com/EIPsilly/p/15854136.html" TargetMode="Externa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22" name="文本框 21"/>
          <p:cNvSpPr txBox="1"/>
          <p:nvPr/>
        </p:nvSpPr>
        <p:spPr>
          <a:xfrm>
            <a:off x="3435350" y="2660650"/>
            <a:ext cx="6917055" cy="1045210"/>
          </a:xfrm>
          <a:prstGeom prst="rect">
            <a:avLst/>
          </a:prstGeom>
          <a:noFill/>
        </p:spPr>
        <p:txBody>
          <a:bodyPr wrap="square" rtlCol="0">
            <a:spAutoFit/>
          </a:bodyPr>
          <a:p>
            <a:r>
              <a:rPr lang="en-US" altLang="zh-CN" sz="4400"/>
              <a:t>LLM</a:t>
            </a:r>
            <a:r>
              <a:rPr lang="zh-CN" altLang="en-US" sz="4400"/>
              <a:t>知识图谱构建</a:t>
            </a:r>
            <a:endParaRPr lang="zh-CN" altLang="en-US" sz="4400"/>
          </a:p>
          <a:p>
            <a:pPr marL="3657600" lvl="8" indent="457200"/>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10" name="文本框 9"/>
          <p:cNvSpPr txBox="1"/>
          <p:nvPr/>
        </p:nvSpPr>
        <p:spPr>
          <a:xfrm>
            <a:off x="1864360" y="821055"/>
            <a:ext cx="178181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Target Alignment</a:t>
            </a:r>
            <a:endParaRPr lang="en-US" altLang="zh-CN" sz="1600">
              <a:latin typeface="Times New Roman" panose="02020603050405020304" charset="0"/>
              <a:cs typeface="Times New Roman" panose="02020603050405020304" charset="0"/>
            </a:endParaRPr>
          </a:p>
        </p:txBody>
      </p:sp>
      <p:sp>
        <p:nvSpPr>
          <p:cNvPr id="12" name="文本框 11"/>
          <p:cNvSpPr txBox="1"/>
          <p:nvPr/>
        </p:nvSpPr>
        <p:spPr>
          <a:xfrm>
            <a:off x="6936105" y="821055"/>
            <a:ext cx="2098675"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Self Canonicalization</a:t>
            </a:r>
            <a:endParaRPr lang="en-US" altLang="zh-CN" sz="1600">
              <a:latin typeface="Times New Roman" panose="02020603050405020304" charset="0"/>
              <a:cs typeface="Times New Roman" panose="02020603050405020304" charset="0"/>
            </a:endParaRPr>
          </a:p>
        </p:txBody>
      </p:sp>
      <p:pic>
        <p:nvPicPr>
          <p:cNvPr id="13" name="图片 12"/>
          <p:cNvPicPr>
            <a:picLocks noChangeAspect="1"/>
          </p:cNvPicPr>
          <p:nvPr/>
        </p:nvPicPr>
        <p:blipFill>
          <a:blip r:embed="rId2"/>
          <a:stretch>
            <a:fillRect/>
          </a:stretch>
        </p:blipFill>
        <p:spPr>
          <a:xfrm>
            <a:off x="347980" y="1395095"/>
            <a:ext cx="4996815" cy="1200150"/>
          </a:xfrm>
          <a:prstGeom prst="rect">
            <a:avLst/>
          </a:prstGeom>
        </p:spPr>
      </p:pic>
      <p:pic>
        <p:nvPicPr>
          <p:cNvPr id="15" name="图片 14"/>
          <p:cNvPicPr>
            <a:picLocks noChangeAspect="1"/>
          </p:cNvPicPr>
          <p:nvPr/>
        </p:nvPicPr>
        <p:blipFill>
          <a:blip r:embed="rId3"/>
          <a:stretch>
            <a:fillRect/>
          </a:stretch>
        </p:blipFill>
        <p:spPr>
          <a:xfrm>
            <a:off x="6363970" y="1395095"/>
            <a:ext cx="3463925" cy="2680970"/>
          </a:xfrm>
          <a:prstGeom prst="rect">
            <a:avLst/>
          </a:prstGeom>
        </p:spPr>
      </p:pic>
      <p:sp>
        <p:nvSpPr>
          <p:cNvPr id="18" name="文本框 17"/>
          <p:cNvSpPr txBox="1"/>
          <p:nvPr/>
        </p:nvSpPr>
        <p:spPr>
          <a:xfrm>
            <a:off x="7701280" y="4224655"/>
            <a:ext cx="1047115" cy="275590"/>
          </a:xfrm>
          <a:prstGeom prst="rect">
            <a:avLst/>
          </a:prstGeom>
          <a:noFill/>
        </p:spPr>
        <p:txBody>
          <a:bodyPr wrap="square" rtlCol="0">
            <a:spAutoFit/>
          </a:bodyPr>
          <a:p>
            <a:r>
              <a:rPr lang="zh-CN" altLang="en-US" sz="1200"/>
              <a:t>人工评价</a:t>
            </a:r>
            <a:endParaRPr lang="zh-CN" altLang="en-US" sz="1200"/>
          </a:p>
        </p:txBody>
      </p:sp>
      <p:pic>
        <p:nvPicPr>
          <p:cNvPr id="24" name="图片 23"/>
          <p:cNvPicPr>
            <a:picLocks noChangeAspect="1"/>
          </p:cNvPicPr>
          <p:nvPr/>
        </p:nvPicPr>
        <p:blipFill>
          <a:blip r:embed="rId4"/>
          <a:stretch>
            <a:fillRect/>
          </a:stretch>
        </p:blipFill>
        <p:spPr>
          <a:xfrm>
            <a:off x="201295" y="2914650"/>
            <a:ext cx="5187950" cy="1220470"/>
          </a:xfrm>
          <a:prstGeom prst="rect">
            <a:avLst/>
          </a:prstGeom>
        </p:spPr>
      </p:pic>
      <p:sp>
        <p:nvSpPr>
          <p:cNvPr id="25" name="文本框 24"/>
          <p:cNvSpPr txBox="1"/>
          <p:nvPr/>
        </p:nvSpPr>
        <p:spPr>
          <a:xfrm>
            <a:off x="210820" y="4404995"/>
            <a:ext cx="5885180" cy="1014730"/>
          </a:xfrm>
          <a:prstGeom prst="rect">
            <a:avLst/>
          </a:prstGeom>
        </p:spPr>
        <p:txBody>
          <a:bodyPr wrap="square">
            <a:spAutoFit/>
          </a:bodyPr>
          <a:p>
            <a:r>
              <a:rPr lang="en-US" altLang="zh-CN" sz="1000">
                <a:latin typeface="Times New Roman" panose="02020603050405020304" charset="0"/>
                <a:cs typeface="Times New Roman" panose="02020603050405020304" charset="0"/>
              </a:rPr>
              <a:t>Exact: Requires a complete match between the candidate and reference triple, disregarding the type (subject, relation, object).</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Partial: Allows for at least a partial match between the candidate and reference triple, </a:t>
            </a:r>
            <a:r>
              <a:rPr lang="en-US" altLang="zh-CN" sz="1000">
                <a:solidFill>
                  <a:srgbClr val="FF0000"/>
                </a:solidFill>
                <a:latin typeface="Times New Roman" panose="02020603050405020304" charset="0"/>
                <a:cs typeface="Times New Roman" panose="02020603050405020304" charset="0"/>
              </a:rPr>
              <a:t>disregarding</a:t>
            </a:r>
            <a:r>
              <a:rPr lang="en-US" altLang="zh-CN" sz="1000">
                <a:latin typeface="Times New Roman" panose="02020603050405020304" charset="0"/>
                <a:cs typeface="Times New Roman" panose="02020603050405020304" charset="0"/>
              </a:rPr>
              <a:t> the type.</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Strict: Demands an exact match between the candidate and reference triplet, </a:t>
            </a:r>
            <a:r>
              <a:rPr lang="en-US" altLang="zh-CN" sz="1000">
                <a:solidFill>
                  <a:srgbClr val="FF0000"/>
                </a:solidFill>
                <a:latin typeface="Times New Roman" panose="02020603050405020304" charset="0"/>
                <a:cs typeface="Times New Roman" panose="02020603050405020304" charset="0"/>
              </a:rPr>
              <a:t>including</a:t>
            </a:r>
            <a:r>
              <a:rPr lang="en-US" altLang="zh-CN" sz="1000">
                <a:latin typeface="Times New Roman" panose="02020603050405020304" charset="0"/>
                <a:cs typeface="Times New Roman" panose="02020603050405020304" charset="0"/>
              </a:rPr>
              <a:t> the element types.</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4" name="文本框 3"/>
          <p:cNvSpPr txBox="1"/>
          <p:nvPr/>
        </p:nvSpPr>
        <p:spPr>
          <a:xfrm>
            <a:off x="777875" y="800735"/>
            <a:ext cx="1106233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OneKE: A Dockerized Schema-Guided LLM Agent-based Knowledge Extraction System</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zh-CN" altLang="en-US">
                <a:solidFill>
                  <a:srgbClr val="00997F"/>
                </a:solidFill>
                <a:latin typeface="微软雅黑" panose="020B0503020204020204" pitchFamily="34" charset="-122"/>
                <a:ea typeface="微软雅黑" panose="020B0503020204020204" pitchFamily="34" charset="-122"/>
                <a:sym typeface="+mn-ea"/>
              </a:rPr>
              <a:t>oneKE</a:t>
            </a:r>
            <a:r>
              <a:rPr lang="en-US" altLang="zh-CN" b="0" i="0">
                <a:solidFill>
                  <a:srgbClr val="00997F"/>
                </a:solidFill>
                <a:latin typeface="微软雅黑" panose="020B0503020204020204" pitchFamily="34" charset="-122"/>
                <a:ea typeface="微软雅黑" panose="020B0503020204020204" pitchFamily="34" charset="-122"/>
              </a:rPr>
              <a:t> </a:t>
            </a:r>
            <a:r>
              <a:rPr lang="en-US" altLang="zh-CN" sz="1400">
                <a:solidFill>
                  <a:srgbClr val="00997F"/>
                </a:solidFill>
                <a:latin typeface="微软雅黑" panose="020B0503020204020204" pitchFamily="34" charset="-122"/>
                <a:ea typeface="微软雅黑" panose="020B0503020204020204" pitchFamily="34" charset="-122"/>
                <a:sym typeface="+mn-ea"/>
              </a:rPr>
              <a:t>LLM Agent-based</a:t>
            </a:r>
            <a:r>
              <a:rPr lang="zh-CN" altLang="en-US" sz="1400">
                <a:solidFill>
                  <a:srgbClr val="00997F"/>
                </a:solidFill>
                <a:latin typeface="微软雅黑" panose="020B0503020204020204" pitchFamily="34" charset="-122"/>
                <a:ea typeface="微软雅黑" panose="020B0503020204020204" pitchFamily="34" charset="-122"/>
                <a:sym typeface="+mn-ea"/>
              </a:rPr>
              <a:t>提取框架</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WWW2025</a:t>
            </a:r>
            <a:endParaRPr lang="en-US" sz="1600" b="0" i="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01600" y="1452245"/>
            <a:ext cx="6244590" cy="3435985"/>
          </a:xfrm>
          <a:prstGeom prst="rect">
            <a:avLst/>
          </a:prstGeom>
        </p:spPr>
      </p:pic>
      <p:sp>
        <p:nvSpPr>
          <p:cNvPr id="7" name="文本框 6"/>
          <p:cNvSpPr txBox="1"/>
          <p:nvPr/>
        </p:nvSpPr>
        <p:spPr>
          <a:xfrm>
            <a:off x="442595" y="5153025"/>
            <a:ext cx="11202670" cy="521970"/>
          </a:xfrm>
          <a:prstGeom prst="rect">
            <a:avLst/>
          </a:prstGeom>
          <a:noFill/>
        </p:spPr>
        <p:txBody>
          <a:bodyPr wrap="square" rtlCol="0">
            <a:spAutoFit/>
          </a:bodyPr>
          <a:p>
            <a:r>
              <a:rPr lang="en-US" altLang="zh-CN" sz="1400"/>
              <a:t>pipeline</a:t>
            </a:r>
            <a:r>
              <a:rPr lang="zh-CN" altLang="en-US" sz="1400"/>
              <a:t>：预定义</a:t>
            </a:r>
            <a:r>
              <a:rPr lang="en-US" altLang="zh-CN" sz="1400"/>
              <a:t>schema</a:t>
            </a:r>
            <a:r>
              <a:rPr lang="en-US" altLang="zh-CN" sz="1400">
                <a:solidFill>
                  <a:srgbClr val="FF0000"/>
                </a:solidFill>
              </a:rPr>
              <a:t>---&gt;</a:t>
            </a:r>
            <a:r>
              <a:rPr lang="zh-CN" altLang="en-US" sz="1400"/>
              <a:t>提取</a:t>
            </a:r>
            <a:r>
              <a:rPr lang="en-US" altLang="zh-CN" sz="1400">
                <a:solidFill>
                  <a:srgbClr val="FF0000"/>
                </a:solidFill>
                <a:sym typeface="+mn-ea"/>
              </a:rPr>
              <a:t>---&gt;</a:t>
            </a:r>
            <a:r>
              <a:rPr lang="zh-CN" altLang="en-US" sz="1400">
                <a:sym typeface="+mn-ea"/>
              </a:rPr>
              <a:t>补充</a:t>
            </a:r>
            <a:r>
              <a:rPr lang="en-US" altLang="zh-CN" sz="1400">
                <a:sym typeface="+mn-ea"/>
              </a:rPr>
              <a:t>case Repository</a:t>
            </a:r>
            <a:r>
              <a:rPr lang="en-US" altLang="zh-CN" sz="1000">
                <a:sym typeface="+mn-ea"/>
              </a:rPr>
              <a:t>(</a:t>
            </a:r>
            <a:r>
              <a:rPr lang="zh-CN" altLang="en-US" sz="1000"/>
              <a:t>通过</a:t>
            </a:r>
            <a:r>
              <a:rPr lang="en-US" altLang="zh-CN" sz="1000"/>
              <a:t>Self-Consistency</a:t>
            </a:r>
            <a:r>
              <a:rPr lang="zh-CN" altLang="en-US" sz="1000"/>
              <a:t>：不确定的作为</a:t>
            </a:r>
            <a:r>
              <a:rPr lang="en-US" altLang="zh-CN" sz="1000"/>
              <a:t>bad case,</a:t>
            </a:r>
            <a:r>
              <a:rPr lang="zh-CN" altLang="en-US" sz="1000"/>
              <a:t>确定的作为</a:t>
            </a:r>
            <a:r>
              <a:rPr lang="en-US" altLang="zh-CN" sz="1000"/>
              <a:t>Correct case)</a:t>
            </a:r>
            <a:r>
              <a:rPr lang="en-US" altLang="zh-CN" sz="1400">
                <a:solidFill>
                  <a:srgbClr val="FF0000"/>
                </a:solidFill>
                <a:sym typeface="+mn-ea"/>
              </a:rPr>
              <a:t>---&gt;</a:t>
            </a:r>
            <a:r>
              <a:rPr lang="zh-CN" altLang="en-US" sz="1400"/>
              <a:t>从</a:t>
            </a:r>
            <a:r>
              <a:rPr lang="en-US" altLang="zh-CN" sz="1400">
                <a:sym typeface="+mn-ea"/>
              </a:rPr>
              <a:t>Correct/Bad </a:t>
            </a:r>
            <a:r>
              <a:rPr lang="en-US" altLang="zh-CN" sz="1400"/>
              <a:t>case Repository</a:t>
            </a:r>
            <a:r>
              <a:rPr lang="zh-CN" altLang="en-US" sz="1400"/>
              <a:t>检索</a:t>
            </a:r>
            <a:r>
              <a:rPr lang="en-US" altLang="zh-CN" sz="1400"/>
              <a:t>examples</a:t>
            </a:r>
            <a:r>
              <a:rPr lang="zh-CN" altLang="en-US" sz="1400"/>
              <a:t>加入</a:t>
            </a:r>
            <a:r>
              <a:rPr lang="en-US" altLang="zh-CN" sz="1400"/>
              <a:t>prompt</a:t>
            </a:r>
            <a:r>
              <a:rPr lang="en-US" altLang="zh-CN" sz="1400">
                <a:solidFill>
                  <a:srgbClr val="FF0000"/>
                </a:solidFill>
                <a:sym typeface="+mn-ea"/>
              </a:rPr>
              <a:t>---&gt;</a:t>
            </a:r>
            <a:r>
              <a:rPr lang="zh-CN" altLang="en-US" sz="1400"/>
              <a:t>继续抽取</a:t>
            </a:r>
            <a:r>
              <a:rPr lang="en-US" altLang="zh-CN" sz="1400">
                <a:solidFill>
                  <a:srgbClr val="FF0000"/>
                </a:solidFill>
                <a:sym typeface="+mn-ea"/>
              </a:rPr>
              <a:t>---&gt;</a:t>
            </a:r>
            <a:r>
              <a:rPr lang="zh-CN" altLang="en-US" sz="1400"/>
              <a:t>补充</a:t>
            </a:r>
            <a:r>
              <a:rPr lang="en-US" altLang="zh-CN" sz="1400">
                <a:sym typeface="+mn-ea"/>
              </a:rPr>
              <a:t>case Repository</a:t>
            </a:r>
            <a:endParaRPr lang="zh-CN" altLang="en-US" sz="1400"/>
          </a:p>
        </p:txBody>
      </p:sp>
      <p:pic>
        <p:nvPicPr>
          <p:cNvPr id="9" name="图片 8"/>
          <p:cNvPicPr>
            <a:picLocks noChangeAspect="1"/>
          </p:cNvPicPr>
          <p:nvPr/>
        </p:nvPicPr>
        <p:blipFill>
          <a:blip r:embed="rId3"/>
          <a:stretch>
            <a:fillRect/>
          </a:stretch>
        </p:blipFill>
        <p:spPr>
          <a:xfrm>
            <a:off x="6346190" y="2164080"/>
            <a:ext cx="5772150" cy="177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2" name="图片 1"/>
          <p:cNvPicPr>
            <a:picLocks noChangeAspect="1"/>
          </p:cNvPicPr>
          <p:nvPr/>
        </p:nvPicPr>
        <p:blipFill>
          <a:blip r:embed="rId2"/>
          <a:stretch>
            <a:fillRect/>
          </a:stretch>
        </p:blipFill>
        <p:spPr>
          <a:xfrm>
            <a:off x="0" y="1339215"/>
            <a:ext cx="4277360" cy="2829560"/>
          </a:xfrm>
          <a:prstGeom prst="rect">
            <a:avLst/>
          </a:prstGeom>
        </p:spPr>
      </p:pic>
      <p:pic>
        <p:nvPicPr>
          <p:cNvPr id="10" name="图片 9"/>
          <p:cNvPicPr>
            <a:picLocks noChangeAspect="1"/>
          </p:cNvPicPr>
          <p:nvPr/>
        </p:nvPicPr>
        <p:blipFill>
          <a:blip r:embed="rId3"/>
          <a:stretch>
            <a:fillRect/>
          </a:stretch>
        </p:blipFill>
        <p:spPr>
          <a:xfrm>
            <a:off x="4064000" y="1278890"/>
            <a:ext cx="3801110" cy="1756410"/>
          </a:xfrm>
          <a:prstGeom prst="rect">
            <a:avLst/>
          </a:prstGeom>
        </p:spPr>
      </p:pic>
      <p:pic>
        <p:nvPicPr>
          <p:cNvPr id="11" name="图片 10"/>
          <p:cNvPicPr>
            <a:picLocks noChangeAspect="1"/>
          </p:cNvPicPr>
          <p:nvPr/>
        </p:nvPicPr>
        <p:blipFill>
          <a:blip r:embed="rId4"/>
          <a:stretch>
            <a:fillRect/>
          </a:stretch>
        </p:blipFill>
        <p:spPr>
          <a:xfrm>
            <a:off x="4064000" y="3389630"/>
            <a:ext cx="3860800" cy="1581785"/>
          </a:xfrm>
          <a:prstGeom prst="rect">
            <a:avLst/>
          </a:prstGeom>
        </p:spPr>
      </p:pic>
      <p:sp>
        <p:nvSpPr>
          <p:cNvPr id="12" name="文本框 11"/>
          <p:cNvSpPr txBox="1"/>
          <p:nvPr/>
        </p:nvSpPr>
        <p:spPr>
          <a:xfrm>
            <a:off x="381000" y="5300345"/>
            <a:ext cx="8220710" cy="829945"/>
          </a:xfrm>
          <a:prstGeom prst="rect">
            <a:avLst/>
          </a:prstGeom>
        </p:spPr>
        <p:txBody>
          <a:bodyPr wrap="square">
            <a:spAutoFit/>
          </a:bodyPr>
          <a:p>
            <a:pPr marL="0" indent="0" algn="l"/>
            <a:r>
              <a:rPr lang="en-US" altLang="zh-CN" sz="1200" b="0" i="0">
                <a:solidFill>
                  <a:srgbClr val="191B1F"/>
                </a:solidFill>
                <a:latin typeface="Times New Roman" panose="02020603050405020304" charset="0"/>
                <a:ea typeface="-apple-system"/>
                <a:cs typeface="Times New Roman" panose="02020603050405020304" charset="0"/>
              </a:rPr>
              <a:t>Self-Consistency:</a:t>
            </a:r>
            <a:r>
              <a:rPr lang="zh-CN" altLang="en-US" sz="1200" b="0" i="0">
                <a:solidFill>
                  <a:srgbClr val="191B1F"/>
                </a:solidFill>
                <a:latin typeface="Times New Roman" panose="02020603050405020304" charset="0"/>
                <a:ea typeface="-apple-system"/>
                <a:cs typeface="Times New Roman" panose="02020603050405020304" charset="0"/>
              </a:rPr>
              <a:t>从解码器中抽样生成多样化的推理路径集合，选择一致性最高的输出结果作为最终答案</a:t>
            </a:r>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r>
              <a:rPr lang="zh-CN" altLang="en-US" sz="1200" b="0" i="0">
                <a:solidFill>
                  <a:srgbClr val="191B1F"/>
                </a:solidFill>
                <a:latin typeface="Times New Roman" panose="02020603050405020304" charset="0"/>
                <a:ea typeface="-apple-system"/>
                <a:cs typeface="Times New Roman" panose="02020603050405020304" charset="0"/>
              </a:rPr>
              <a:t>文中没有给实验结果、详细实验设置，代码已开源、</a:t>
            </a:r>
            <a:r>
              <a:rPr lang="en-US" altLang="zh-CN" sz="1200" b="0" i="0">
                <a:solidFill>
                  <a:srgbClr val="191B1F"/>
                </a:solidFill>
                <a:latin typeface="Times New Roman" panose="02020603050405020304" charset="0"/>
                <a:ea typeface="-apple-system"/>
                <a:cs typeface="Times New Roman" panose="02020603050405020304" charset="0"/>
              </a:rPr>
              <a:t>readme</a:t>
            </a:r>
            <a:r>
              <a:rPr lang="zh-CN" altLang="en-US" sz="1200" b="0" i="0">
                <a:solidFill>
                  <a:srgbClr val="191B1F"/>
                </a:solidFill>
                <a:latin typeface="Times New Roman" panose="02020603050405020304" charset="0"/>
                <a:ea typeface="-apple-system"/>
                <a:cs typeface="Times New Roman" panose="02020603050405020304" charset="0"/>
              </a:rPr>
              <a:t>完善</a:t>
            </a:r>
            <a:endParaRPr lang="zh-CN" altLang="en-US" sz="1200" b="0" i="0">
              <a:solidFill>
                <a:srgbClr val="191B1F"/>
              </a:solidFill>
              <a:latin typeface="Times New Roman" panose="02020603050405020304" charset="0"/>
              <a:ea typeface="-apple-system"/>
              <a:cs typeface="Times New Roman" panose="02020603050405020304" charset="0"/>
            </a:endParaRPr>
          </a:p>
        </p:txBody>
      </p:sp>
      <p:pic>
        <p:nvPicPr>
          <p:cNvPr id="13" name="图片 12"/>
          <p:cNvPicPr>
            <a:picLocks noChangeAspect="1"/>
          </p:cNvPicPr>
          <p:nvPr/>
        </p:nvPicPr>
        <p:blipFill>
          <a:blip r:embed="rId5"/>
          <a:stretch>
            <a:fillRect/>
          </a:stretch>
        </p:blipFill>
        <p:spPr>
          <a:xfrm>
            <a:off x="7924800" y="1246505"/>
            <a:ext cx="4045585" cy="1042670"/>
          </a:xfrm>
          <a:prstGeom prst="rect">
            <a:avLst/>
          </a:prstGeom>
        </p:spPr>
      </p:pic>
      <p:pic>
        <p:nvPicPr>
          <p:cNvPr id="14" name="图片 13"/>
          <p:cNvPicPr>
            <a:picLocks noChangeAspect="1"/>
          </p:cNvPicPr>
          <p:nvPr/>
        </p:nvPicPr>
        <p:blipFill>
          <a:blip r:embed="rId6"/>
          <a:stretch>
            <a:fillRect/>
          </a:stretch>
        </p:blipFill>
        <p:spPr>
          <a:xfrm>
            <a:off x="8018145" y="2799080"/>
            <a:ext cx="3961130" cy="590550"/>
          </a:xfrm>
          <a:prstGeom prst="rect">
            <a:avLst/>
          </a:prstGeom>
        </p:spPr>
      </p:pic>
      <p:pic>
        <p:nvPicPr>
          <p:cNvPr id="15" name="图片 14"/>
          <p:cNvPicPr>
            <a:picLocks noChangeAspect="1"/>
          </p:cNvPicPr>
          <p:nvPr/>
        </p:nvPicPr>
        <p:blipFill>
          <a:blip r:embed="rId7"/>
          <a:stretch>
            <a:fillRect/>
          </a:stretch>
        </p:blipFill>
        <p:spPr>
          <a:xfrm>
            <a:off x="8018145" y="4201795"/>
            <a:ext cx="4053840" cy="370840"/>
          </a:xfrm>
          <a:prstGeom prst="rect">
            <a:avLst/>
          </a:prstGeom>
        </p:spPr>
      </p:pic>
      <p:sp>
        <p:nvSpPr>
          <p:cNvPr id="16" name="文本框 15"/>
          <p:cNvSpPr txBox="1"/>
          <p:nvPr/>
        </p:nvSpPr>
        <p:spPr>
          <a:xfrm>
            <a:off x="8162290" y="242506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Correct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
        <p:nvSpPr>
          <p:cNvPr id="17" name="文本框 16"/>
          <p:cNvSpPr txBox="1"/>
          <p:nvPr/>
        </p:nvSpPr>
        <p:spPr>
          <a:xfrm>
            <a:off x="8162290" y="353377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Bad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a:xfrm>
            <a:off x="923961" y="289350"/>
            <a:ext cx="6464300" cy="511175"/>
          </a:xfrm>
        </p:spPr>
        <p:txBody>
          <a:bodyPr/>
          <a:lstStyle/>
          <a:p>
            <a:r>
              <a:rPr lang="en-US" dirty="0"/>
              <a:t>4.SAC-KG</a:t>
            </a:r>
            <a:endParaRPr 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SAC-KG</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自动化领域知识图谱构建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ACL long 2024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209230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SAC-KG: Exploiting Large Language Models as Skilled Automatic Constructors for Domain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0" name="文本框 9"/>
          <p:cNvSpPr txBox="1"/>
          <p:nvPr/>
        </p:nvSpPr>
        <p:spPr>
          <a:xfrm>
            <a:off x="752475" y="6012815"/>
            <a:ext cx="10687050" cy="521970"/>
          </a:xfrm>
          <a:prstGeom prst="rect">
            <a:avLst/>
          </a:prstGeom>
          <a:noFill/>
        </p:spPr>
        <p:txBody>
          <a:bodyPr wrap="square" rtlCol="0">
            <a:spAutoFit/>
          </a:bodyPr>
          <a:p>
            <a:r>
              <a:rPr lang="zh-CN" altLang="en-US" sz="1400"/>
              <a:t>对指定领域进行实体抽取、基于规则的</a:t>
            </a:r>
            <a:r>
              <a:rPr lang="en-US" altLang="zh-CN" sz="1400"/>
              <a:t>triplets</a:t>
            </a:r>
            <a:r>
              <a:rPr lang="zh-CN" altLang="en-US" sz="1400"/>
              <a:t>自动校验、图剪枝。</a:t>
            </a:r>
            <a:endParaRPr lang="zh-CN" altLang="en-US" sz="1400"/>
          </a:p>
          <a:p>
            <a:r>
              <a:rPr lang="zh-CN" altLang="en-US" sz="1400"/>
              <a:t>以原始的实体领域为根，生成第一层，然后纠错、剪枝，接着再迭代向外扩展</a:t>
            </a:r>
            <a:r>
              <a:rPr lang="zh-CN" altLang="en-US" sz="1400"/>
              <a:t>图</a:t>
            </a:r>
            <a:endParaRPr lang="zh-CN" altLang="en-US" sz="1400"/>
          </a:p>
        </p:txBody>
      </p:sp>
      <p:pic>
        <p:nvPicPr>
          <p:cNvPr id="5" name="图片 4"/>
          <p:cNvPicPr>
            <a:picLocks noChangeAspect="1"/>
          </p:cNvPicPr>
          <p:nvPr/>
        </p:nvPicPr>
        <p:blipFill>
          <a:blip r:embed="rId2"/>
          <a:stretch>
            <a:fillRect/>
          </a:stretch>
        </p:blipFill>
        <p:spPr>
          <a:xfrm>
            <a:off x="964565" y="1638300"/>
            <a:ext cx="9474200" cy="425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sym typeface="+mn-ea"/>
            </a:endParaRPr>
          </a:p>
        </p:txBody>
      </p:sp>
      <p:pic>
        <p:nvPicPr>
          <p:cNvPr id="3" name="图片 2"/>
          <p:cNvPicPr>
            <a:picLocks noChangeAspect="1"/>
          </p:cNvPicPr>
          <p:nvPr/>
        </p:nvPicPr>
        <p:blipFill>
          <a:blip r:embed="rId1"/>
          <a:stretch>
            <a:fillRect/>
          </a:stretch>
        </p:blipFill>
        <p:spPr>
          <a:xfrm>
            <a:off x="262255" y="975360"/>
            <a:ext cx="4451985" cy="3226435"/>
          </a:xfrm>
          <a:prstGeom prst="rect">
            <a:avLst/>
          </a:prstGeom>
        </p:spPr>
      </p:pic>
      <p:sp>
        <p:nvSpPr>
          <p:cNvPr id="4" name="文本框 3"/>
          <p:cNvSpPr txBox="1"/>
          <p:nvPr/>
        </p:nvSpPr>
        <p:spPr>
          <a:xfrm>
            <a:off x="262255" y="4478655"/>
            <a:ext cx="6538595" cy="1568450"/>
          </a:xfrm>
          <a:prstGeom prst="rect">
            <a:avLst/>
          </a:prstGeom>
          <a:noFill/>
        </p:spPr>
        <p:txBody>
          <a:bodyPr wrap="square" rtlCol="0">
            <a:spAutoFit/>
          </a:bodyPr>
          <a:p>
            <a:r>
              <a:rPr lang="zh-CN" altLang="en-US" sz="1600"/>
              <a:t>生成器关注</a:t>
            </a:r>
            <a:r>
              <a:rPr lang="en-US" altLang="zh-CN" sz="1600"/>
              <a:t>prompt</a:t>
            </a:r>
            <a:r>
              <a:rPr lang="zh-CN" altLang="en-US" sz="1600"/>
              <a:t>构建，使用了两个</a:t>
            </a:r>
            <a:r>
              <a:rPr lang="en-US" altLang="zh-CN" sz="1600"/>
              <a:t>retriever</a:t>
            </a:r>
            <a:r>
              <a:rPr lang="zh-CN" altLang="en-US" sz="1600"/>
              <a:t>：</a:t>
            </a:r>
            <a:endParaRPr lang="zh-CN" altLang="en-US" sz="1600"/>
          </a:p>
          <a:p>
            <a:endParaRPr lang="zh-CN" altLang="en-US" sz="1600"/>
          </a:p>
          <a:p>
            <a:r>
              <a:rPr lang="en-US" altLang="zh-CN" sz="1600"/>
              <a:t>1.</a:t>
            </a:r>
            <a:r>
              <a:rPr lang="zh-CN" altLang="en-US" sz="1600"/>
              <a:t>用原始文本分割的文本块，根据出现频率检索做</a:t>
            </a:r>
            <a:r>
              <a:rPr lang="en-US" altLang="zh-CN" sz="1600"/>
              <a:t>prompt</a:t>
            </a:r>
            <a:r>
              <a:rPr lang="zh-CN" altLang="en-US" sz="1600"/>
              <a:t>的上下文</a:t>
            </a:r>
            <a:endParaRPr lang="zh-CN" altLang="en-US" sz="1600"/>
          </a:p>
          <a:p>
            <a:endParaRPr lang="zh-CN" altLang="en-US" sz="1600"/>
          </a:p>
          <a:p>
            <a:r>
              <a:rPr lang="en-US" altLang="zh-CN" sz="1600"/>
              <a:t>2.</a:t>
            </a:r>
            <a:r>
              <a:rPr lang="zh-CN" altLang="en-US" sz="1600"/>
              <a:t>用已有的开源</a:t>
            </a:r>
            <a:r>
              <a:rPr lang="en-US" altLang="zh-CN" sz="1600"/>
              <a:t>KG</a:t>
            </a:r>
            <a:r>
              <a:rPr lang="zh-CN" altLang="en-US" sz="1600"/>
              <a:t>检索该实体，并用开源</a:t>
            </a:r>
            <a:r>
              <a:rPr lang="en-US" altLang="zh-CN" sz="1600"/>
              <a:t>KG</a:t>
            </a:r>
            <a:r>
              <a:rPr lang="zh-CN" altLang="en-US" sz="1600"/>
              <a:t>中的</a:t>
            </a:r>
            <a:r>
              <a:rPr lang="en-US" altLang="zh-CN" sz="1600"/>
              <a:t>triplets</a:t>
            </a:r>
            <a:r>
              <a:rPr lang="zh-CN" altLang="en-US" sz="1600"/>
              <a:t>做</a:t>
            </a:r>
            <a:r>
              <a:rPr lang="en-US" altLang="zh-CN" sz="1600">
                <a:sym typeface="+mn-ea"/>
              </a:rPr>
              <a:t>prompt</a:t>
            </a:r>
            <a:r>
              <a:rPr lang="zh-CN" altLang="en-US" sz="1600">
                <a:sym typeface="+mn-ea"/>
              </a:rPr>
              <a:t>的</a:t>
            </a:r>
            <a:r>
              <a:rPr lang="en-US" altLang="zh-CN" sz="1600">
                <a:sym typeface="+mn-ea"/>
              </a:rPr>
              <a:t>example</a:t>
            </a:r>
            <a:endParaRPr lang="en-US" altLang="zh-CN" sz="1600">
              <a:sym typeface="+mn-ea"/>
            </a:endParaRPr>
          </a:p>
        </p:txBody>
      </p:sp>
      <p:pic>
        <p:nvPicPr>
          <p:cNvPr id="5" name="图片 4"/>
          <p:cNvPicPr>
            <a:picLocks noChangeAspect="1"/>
          </p:cNvPicPr>
          <p:nvPr/>
        </p:nvPicPr>
        <p:blipFill>
          <a:blip r:embed="rId2"/>
          <a:stretch>
            <a:fillRect/>
          </a:stretch>
        </p:blipFill>
        <p:spPr>
          <a:xfrm>
            <a:off x="6607810" y="391160"/>
            <a:ext cx="4063365" cy="1929130"/>
          </a:xfrm>
          <a:prstGeom prst="rect">
            <a:avLst/>
          </a:prstGeom>
        </p:spPr>
      </p:pic>
      <p:sp>
        <p:nvSpPr>
          <p:cNvPr id="7" name="文本框 6"/>
          <p:cNvSpPr txBox="1"/>
          <p:nvPr/>
        </p:nvSpPr>
        <p:spPr>
          <a:xfrm>
            <a:off x="7454900" y="53975"/>
            <a:ext cx="2800985" cy="337185"/>
          </a:xfrm>
          <a:prstGeom prst="rect">
            <a:avLst/>
          </a:prstGeom>
          <a:noFill/>
        </p:spPr>
        <p:txBody>
          <a:bodyPr wrap="square" rtlCol="0" anchor="t">
            <a:spAutoFit/>
          </a:bodyPr>
          <a:p>
            <a:r>
              <a:rPr lang="en-US" altLang="zh-CN" sz="1600" i="1">
                <a:sym typeface="+mn-ea"/>
              </a:rPr>
              <a:t>Domain corpora Retriever</a:t>
            </a:r>
            <a:endParaRPr lang="en-US" altLang="zh-CN" sz="1600" i="1">
              <a:sym typeface="+mn-ea"/>
            </a:endParaRPr>
          </a:p>
        </p:txBody>
      </p:sp>
      <p:pic>
        <p:nvPicPr>
          <p:cNvPr id="9" name="图片 8"/>
          <p:cNvPicPr>
            <a:picLocks noChangeAspect="1"/>
          </p:cNvPicPr>
          <p:nvPr/>
        </p:nvPicPr>
        <p:blipFill>
          <a:blip r:embed="rId3"/>
          <a:stretch>
            <a:fillRect/>
          </a:stretch>
        </p:blipFill>
        <p:spPr>
          <a:xfrm>
            <a:off x="7332345" y="3141345"/>
            <a:ext cx="3338830" cy="3194685"/>
          </a:xfrm>
          <a:prstGeom prst="rect">
            <a:avLst/>
          </a:prstGeom>
        </p:spPr>
      </p:pic>
      <p:sp>
        <p:nvSpPr>
          <p:cNvPr id="12" name="文本框 11"/>
          <p:cNvSpPr txBox="1"/>
          <p:nvPr/>
        </p:nvSpPr>
        <p:spPr>
          <a:xfrm>
            <a:off x="7819390" y="2541905"/>
            <a:ext cx="2851785" cy="337185"/>
          </a:xfrm>
          <a:prstGeom prst="rect">
            <a:avLst/>
          </a:prstGeom>
        </p:spPr>
        <p:txBody>
          <a:bodyPr wrap="square">
            <a:spAutoFit/>
          </a:bodyPr>
          <a:p>
            <a:r>
              <a:rPr lang="en-US" altLang="zh-CN" sz="1600" i="1"/>
              <a:t>Open KGRetriever</a:t>
            </a:r>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ltLang="zh-CN" dirty="0"/>
          </a:p>
        </p:txBody>
      </p:sp>
      <p:pic>
        <p:nvPicPr>
          <p:cNvPr id="8" name="图片 7"/>
          <p:cNvPicPr>
            <a:picLocks noChangeAspect="1"/>
          </p:cNvPicPr>
          <p:nvPr/>
        </p:nvPicPr>
        <p:blipFill>
          <a:blip r:embed="rId1"/>
          <a:stretch>
            <a:fillRect/>
          </a:stretch>
        </p:blipFill>
        <p:spPr>
          <a:xfrm>
            <a:off x="1123950" y="1009650"/>
            <a:ext cx="3273425" cy="4838700"/>
          </a:xfrm>
          <a:prstGeom prst="rect">
            <a:avLst/>
          </a:prstGeom>
        </p:spPr>
      </p:pic>
      <p:sp>
        <p:nvSpPr>
          <p:cNvPr id="10" name="文本框 9"/>
          <p:cNvSpPr txBox="1"/>
          <p:nvPr/>
        </p:nvSpPr>
        <p:spPr>
          <a:xfrm>
            <a:off x="466090" y="6057265"/>
            <a:ext cx="4421505" cy="337185"/>
          </a:xfrm>
          <a:prstGeom prst="rect">
            <a:avLst/>
          </a:prstGeom>
          <a:noFill/>
        </p:spPr>
        <p:txBody>
          <a:bodyPr wrap="square" rtlCol="0">
            <a:spAutoFit/>
          </a:bodyPr>
          <a:p>
            <a:r>
              <a:rPr lang="zh-CN" altLang="en-US" sz="1600"/>
              <a:t>用已有的知识图谱规则进行验证，剔除错误的</a:t>
            </a:r>
            <a:endParaRPr lang="zh-CN" altLang="en-US" sz="1600"/>
          </a:p>
        </p:txBody>
      </p:sp>
      <p:pic>
        <p:nvPicPr>
          <p:cNvPr id="11" name="图片 10"/>
          <p:cNvPicPr>
            <a:picLocks noChangeAspect="1"/>
          </p:cNvPicPr>
          <p:nvPr/>
        </p:nvPicPr>
        <p:blipFill>
          <a:blip r:embed="rId2"/>
          <a:stretch>
            <a:fillRect/>
          </a:stretch>
        </p:blipFill>
        <p:spPr>
          <a:xfrm>
            <a:off x="6315075" y="800735"/>
            <a:ext cx="3975100" cy="4394200"/>
          </a:xfrm>
          <a:prstGeom prst="rect">
            <a:avLst/>
          </a:prstGeom>
        </p:spPr>
      </p:pic>
      <p:sp>
        <p:nvSpPr>
          <p:cNvPr id="13" name="文本框 12"/>
          <p:cNvSpPr txBox="1"/>
          <p:nvPr/>
        </p:nvSpPr>
        <p:spPr>
          <a:xfrm>
            <a:off x="6181090" y="5643880"/>
            <a:ext cx="5401310" cy="953135"/>
          </a:xfrm>
          <a:prstGeom prst="rect">
            <a:avLst/>
          </a:prstGeom>
          <a:noFill/>
        </p:spPr>
        <p:txBody>
          <a:bodyPr wrap="square" rtlCol="0">
            <a:spAutoFit/>
          </a:bodyPr>
          <a:p>
            <a:r>
              <a:rPr lang="zh-CN" altLang="en-US" sz="1400"/>
              <a:t>训练了</a:t>
            </a:r>
            <a:r>
              <a:rPr lang="en-US" altLang="zh-CN" sz="1400"/>
              <a:t>T5</a:t>
            </a:r>
            <a:r>
              <a:rPr lang="zh-CN" altLang="en-US" sz="1400"/>
              <a:t>做二分类，对于</a:t>
            </a:r>
            <a:r>
              <a:rPr lang="en-US" altLang="zh-CN" sz="1400"/>
              <a:t>tail entity</a:t>
            </a:r>
            <a:r>
              <a:rPr lang="zh-CN" altLang="en-US" sz="1400"/>
              <a:t>判断是继续扩展还是</a:t>
            </a:r>
            <a:r>
              <a:rPr lang="zh-CN" altLang="en-US" sz="1400"/>
              <a:t>剪枝</a:t>
            </a:r>
            <a:endParaRPr lang="zh-CN" altLang="en-US" sz="1400"/>
          </a:p>
          <a:p>
            <a:endParaRPr lang="zh-CN" altLang="en-US" sz="1400"/>
          </a:p>
          <a:p>
            <a:r>
              <a:rPr lang="en-US" altLang="zh-CN" sz="1400"/>
              <a:t> eg.“20-25 degrees Celsius” does not need to be further generated </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t>5.AutoKG</a:t>
            </a:r>
            <a:endParaRPr lang="en-US" altLang="zh-CN"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7" name="图片 6"/>
          <p:cNvPicPr>
            <a:picLocks noChangeAspect="1"/>
          </p:cNvPicPr>
          <p:nvPr/>
        </p:nvPicPr>
        <p:blipFill>
          <a:blip r:embed="rId2"/>
          <a:stretch>
            <a:fillRect/>
          </a:stretch>
        </p:blipFill>
        <p:spPr>
          <a:xfrm>
            <a:off x="2864485" y="1703070"/>
            <a:ext cx="6849745" cy="2337435"/>
          </a:xfrm>
          <a:prstGeom prst="rect">
            <a:avLst/>
          </a:prstGeom>
        </p:spPr>
      </p:pic>
      <p:sp>
        <p:nvSpPr>
          <p:cNvPr id="11" name="文本框 10"/>
          <p:cNvSpPr txBox="1"/>
          <p:nvPr/>
        </p:nvSpPr>
        <p:spPr>
          <a:xfrm>
            <a:off x="668020" y="90297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3" name="文本框 12"/>
          <p:cNvSpPr txBox="1"/>
          <p:nvPr/>
        </p:nvSpPr>
        <p:spPr>
          <a:xfrm>
            <a:off x="668020" y="1216660"/>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AutoKG  </a:t>
            </a:r>
            <a:r>
              <a:rPr lang="zh-CN" altLang="en-US" sz="2000" b="0" i="0">
                <a:solidFill>
                  <a:srgbClr val="00997F"/>
                </a:solidFill>
                <a:latin typeface="微软雅黑" panose="020B0503020204020204" pitchFamily="34" charset="-122"/>
                <a:ea typeface="微软雅黑" panose="020B0503020204020204" pitchFamily="34" charset="-122"/>
              </a:rPr>
              <a:t>利用</a:t>
            </a:r>
            <a:r>
              <a:rPr lang="en-US" altLang="zh-CN" sz="2000" b="0" i="0">
                <a:solidFill>
                  <a:srgbClr val="00997F"/>
                </a:solidFill>
                <a:latin typeface="微软雅黑" panose="020B0503020204020204" pitchFamily="34" charset="-122"/>
                <a:ea typeface="微软雅黑" panose="020B0503020204020204" pitchFamily="34" charset="-122"/>
              </a:rPr>
              <a:t>multi-agent</a:t>
            </a:r>
            <a:r>
              <a:rPr lang="zh-CN" altLang="en-US" sz="2000" b="0" i="0">
                <a:solidFill>
                  <a:srgbClr val="00997F"/>
                </a:solidFill>
                <a:latin typeface="微软雅黑" panose="020B0503020204020204" pitchFamily="34" charset="-122"/>
                <a:ea typeface="微软雅黑" panose="020B0503020204020204" pitchFamily="34" charset="-122"/>
              </a:rPr>
              <a:t>进行</a:t>
            </a:r>
            <a:r>
              <a:rPr lang="en-US" altLang="zh-CN" sz="2000" b="0" i="0">
                <a:solidFill>
                  <a:srgbClr val="00997F"/>
                </a:solidFill>
                <a:latin typeface="微软雅黑" panose="020B0503020204020204" pitchFamily="34" charset="-122"/>
                <a:ea typeface="微软雅黑" panose="020B0503020204020204" pitchFamily="34" charset="-122"/>
              </a:rPr>
              <a:t>KG</a:t>
            </a:r>
            <a:r>
              <a:rPr lang="zh-CN" altLang="en-US" sz="2000" b="0" i="0">
                <a:solidFill>
                  <a:srgbClr val="00997F"/>
                </a:solidFill>
                <a:latin typeface="微软雅黑" panose="020B0503020204020204" pitchFamily="34" charset="-122"/>
                <a:ea typeface="微软雅黑" panose="020B0503020204020204" pitchFamily="34" charset="-122"/>
              </a:rPr>
              <a:t>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latin typeface="微软雅黑" panose="020B0503020204020204" pitchFamily="34" charset="-122"/>
                <a:ea typeface="微软雅黑" panose="020B0503020204020204" pitchFamily="34" charset="-122"/>
              </a:rPr>
              <a:t>WWW</a:t>
            </a:r>
            <a:r>
              <a:rPr lang="en-US" sz="1600" b="0" i="0">
                <a:solidFill>
                  <a:schemeClr val="tx1"/>
                </a:solidFill>
                <a:latin typeface="微软雅黑" panose="020B0503020204020204" pitchFamily="34" charset="-122"/>
                <a:ea typeface="微软雅黑" panose="020B0503020204020204" pitchFamily="34" charset="-122"/>
              </a:rPr>
              <a:t>2024(</a:t>
            </a:r>
            <a:r>
              <a:rPr lang="zh-CN" altLang="en-US" sz="1600" b="0" i="0">
                <a:solidFill>
                  <a:schemeClr val="tx1"/>
                </a:solidFill>
                <a:latin typeface="微软雅黑" panose="020B0503020204020204" pitchFamily="34" charset="-122"/>
                <a:ea typeface="微软雅黑" panose="020B0503020204020204" pitchFamily="34" charset="-122"/>
              </a:rPr>
              <a:t>开源</a:t>
            </a:r>
            <a:r>
              <a:rPr lang="en-US" sz="1600" b="0" i="0">
                <a:solidFill>
                  <a:schemeClr val="tx1"/>
                </a:solidFill>
                <a:latin typeface="微软雅黑" panose="020B0503020204020204" pitchFamily="34" charset="-122"/>
                <a:ea typeface="微软雅黑" panose="020B0503020204020204" pitchFamily="34" charset="-122"/>
              </a:rPr>
              <a:t>)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864485" y="4415790"/>
            <a:ext cx="2576195" cy="337185"/>
          </a:xfrm>
          <a:prstGeom prst="rect">
            <a:avLst/>
          </a:prstGeom>
        </p:spPr>
        <p:txBody>
          <a:bodyPr wrap="square">
            <a:spAutoFit/>
          </a:bodyPr>
          <a:p>
            <a:r>
              <a:rPr lang="en-US" altLang="zh-CN" sz="1600" i="1">
                <a:solidFill>
                  <a:srgbClr val="FF0000"/>
                </a:solidFill>
              </a:rPr>
              <a:t>KG assistant</a:t>
            </a:r>
            <a:r>
              <a:rPr lang="en-US" altLang="zh-CN" sz="1600" i="1"/>
              <a:t> agent</a:t>
            </a:r>
            <a:endParaRPr lang="en-US" altLang="zh-CN" sz="1600" i="1"/>
          </a:p>
        </p:txBody>
      </p:sp>
      <p:sp>
        <p:nvSpPr>
          <p:cNvPr id="15" name="文本框 14"/>
          <p:cNvSpPr txBox="1"/>
          <p:nvPr/>
        </p:nvSpPr>
        <p:spPr>
          <a:xfrm>
            <a:off x="214630" y="4975225"/>
            <a:ext cx="217805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sp>
        <p:nvSpPr>
          <p:cNvPr id="16" name="文本框 15"/>
          <p:cNvSpPr txBox="1"/>
          <p:nvPr/>
        </p:nvSpPr>
        <p:spPr>
          <a:xfrm>
            <a:off x="2864485" y="5516880"/>
            <a:ext cx="2178050" cy="337185"/>
          </a:xfrm>
          <a:prstGeom prst="rect">
            <a:avLst/>
          </a:prstGeom>
          <a:noFill/>
        </p:spPr>
        <p:txBody>
          <a:bodyPr wrap="square" rtlCol="0" anchor="t">
            <a:spAutoFit/>
          </a:bodyPr>
          <a:p>
            <a:r>
              <a:rPr lang="en-US" altLang="zh-CN" sz="1600" i="1">
                <a:solidFill>
                  <a:srgbClr val="FF0000"/>
                </a:solidFill>
                <a:sym typeface="+mn-ea"/>
              </a:rPr>
              <a:t>Web searcher</a:t>
            </a:r>
            <a:r>
              <a:rPr lang="en-US" altLang="zh-CN" sz="1600" i="1">
                <a:sym typeface="+mn-ea"/>
              </a:rPr>
              <a:t> agent</a:t>
            </a:r>
            <a:endParaRPr lang="en-US" altLang="zh-CN" sz="1600" i="1">
              <a:sym typeface="+mn-ea"/>
            </a:endParaRPr>
          </a:p>
        </p:txBody>
      </p:sp>
      <p:cxnSp>
        <p:nvCxnSpPr>
          <p:cNvPr id="17" name="直接箭头连接符 16"/>
          <p:cNvCxnSpPr/>
          <p:nvPr/>
        </p:nvCxnSpPr>
        <p:spPr>
          <a:xfrm flipV="1">
            <a:off x="1829435" y="4657725"/>
            <a:ext cx="1081405" cy="4889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3823970" y="4752975"/>
            <a:ext cx="5080" cy="7493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1858645" y="4613910"/>
            <a:ext cx="1148715" cy="245110"/>
          </a:xfrm>
          <a:prstGeom prst="rect">
            <a:avLst/>
          </a:prstGeom>
          <a:noFill/>
        </p:spPr>
        <p:txBody>
          <a:bodyPr wrap="square" rtlCol="0">
            <a:spAutoFit/>
          </a:bodyPr>
          <a:p>
            <a:r>
              <a:rPr lang="en-US" altLang="zh-CN" sz="1000"/>
              <a:t>dialogue</a:t>
            </a:r>
            <a:endParaRPr lang="zh-CN" altLang="en-US" sz="1000"/>
          </a:p>
        </p:txBody>
      </p:sp>
      <p:sp>
        <p:nvSpPr>
          <p:cNvPr id="20" name="文本框 19"/>
          <p:cNvSpPr txBox="1"/>
          <p:nvPr/>
        </p:nvSpPr>
        <p:spPr>
          <a:xfrm>
            <a:off x="3893820" y="4942205"/>
            <a:ext cx="1148715" cy="245110"/>
          </a:xfrm>
          <a:prstGeom prst="rect">
            <a:avLst/>
          </a:prstGeom>
          <a:noFill/>
        </p:spPr>
        <p:txBody>
          <a:bodyPr wrap="square" rtlCol="0">
            <a:spAutoFit/>
          </a:bodyPr>
          <a:p>
            <a:r>
              <a:rPr lang="en-US" altLang="zh-CN" sz="1000"/>
              <a:t>ask</a:t>
            </a:r>
            <a:endParaRPr lang="zh-CN" altLang="en-US" sz="1000"/>
          </a:p>
        </p:txBody>
      </p:sp>
      <p:sp>
        <p:nvSpPr>
          <p:cNvPr id="21" name="文本框 20"/>
          <p:cNvSpPr txBox="1"/>
          <p:nvPr/>
        </p:nvSpPr>
        <p:spPr>
          <a:xfrm>
            <a:off x="6259195" y="4859020"/>
            <a:ext cx="197104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cxnSp>
        <p:nvCxnSpPr>
          <p:cNvPr id="23" name="直接箭头连接符 22"/>
          <p:cNvCxnSpPr/>
          <p:nvPr/>
        </p:nvCxnSpPr>
        <p:spPr>
          <a:xfrm flipV="1">
            <a:off x="5042535" y="5027295"/>
            <a:ext cx="114173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5260340" y="4730115"/>
            <a:ext cx="1148715" cy="245110"/>
          </a:xfrm>
          <a:prstGeom prst="rect">
            <a:avLst/>
          </a:prstGeom>
          <a:noFill/>
        </p:spPr>
        <p:txBody>
          <a:bodyPr wrap="square" rtlCol="0">
            <a:spAutoFit/>
          </a:bodyPr>
          <a:p>
            <a:r>
              <a:rPr lang="en-US" altLang="zh-CN" sz="1000"/>
              <a:t>c</a:t>
            </a:r>
            <a:r>
              <a:rPr lang="en-US" altLang="zh-CN" sz="1000"/>
              <a:t>onfirm</a:t>
            </a:r>
            <a:endParaRPr lang="en-US" altLang="zh-CN" sz="1000"/>
          </a:p>
        </p:txBody>
      </p:sp>
      <p:sp>
        <p:nvSpPr>
          <p:cNvPr id="25" name="文本框 24"/>
          <p:cNvSpPr txBox="1"/>
          <p:nvPr/>
        </p:nvSpPr>
        <p:spPr>
          <a:xfrm>
            <a:off x="8221345" y="4752975"/>
            <a:ext cx="3600450" cy="645160"/>
          </a:xfrm>
          <a:prstGeom prst="rect">
            <a:avLst/>
          </a:prstGeom>
          <a:noFill/>
        </p:spPr>
        <p:txBody>
          <a:bodyPr wrap="square" rtlCol="0">
            <a:spAutoFit/>
          </a:bodyPr>
          <a:p>
            <a:r>
              <a:rPr lang="zh-CN" altLang="en-US" sz="1200"/>
              <a:t>大部分篇幅在对现有</a:t>
            </a:r>
            <a:r>
              <a:rPr lang="en-US" altLang="zh-CN" sz="1200"/>
              <a:t>LLM</a:t>
            </a:r>
            <a:r>
              <a:rPr lang="zh-CN" altLang="en-US" sz="1200"/>
              <a:t>的</a:t>
            </a:r>
            <a:r>
              <a:rPr lang="en-US" altLang="zh-CN" sz="1200"/>
              <a:t>KG</a:t>
            </a:r>
            <a:r>
              <a:rPr lang="zh-CN" altLang="en-US" sz="1200"/>
              <a:t>构建能力做验证与分析，自己提出的方法篇幅很小，且没有实验数据支撑（</a:t>
            </a:r>
            <a:r>
              <a:rPr lang="en-US" altLang="zh-CN" sz="1200"/>
              <a:t>Future Opportunities</a:t>
            </a:r>
            <a:r>
              <a:rPr lang="zh-CN" altLang="en-US" sz="1200"/>
              <a:t>）</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951085" cy="511175"/>
          </a:xfrm>
        </p:spPr>
        <p:txBody>
          <a:bodyPr/>
          <a:p>
            <a:r>
              <a:rPr lang="en-US" dirty="0">
                <a:sym typeface="+mn-ea"/>
              </a:rPr>
              <a:t>6.Leverage Knowledge Graph and Large Language Model </a:t>
            </a:r>
            <a:endParaRPr lang="en-US" dirty="0"/>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058989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Leverage Knowledge Graph and Large Language Model for Law Article Recommendation: A Case Study of Chinese Criminal Law --</a:t>
            </a:r>
            <a:r>
              <a:rPr lang="zh-CN" altLang="en-US" sz="1600" b="1">
                <a:solidFill>
                  <a:srgbClr val="000000"/>
                </a:solidFill>
                <a:latin typeface="Times New Roman" panose="02020603050405020304" charset="0"/>
                <a:ea typeface="NimbusRomNo9L-Medi"/>
                <a:cs typeface="Times New Roman" panose="02020603050405020304" charset="0"/>
              </a:rPr>
              <a:t>上交</a:t>
            </a:r>
            <a:r>
              <a:rPr lang="en-US" altLang="zh-CN" sz="1600" b="1">
                <a:solidFill>
                  <a:srgbClr val="000000"/>
                </a:solidFill>
                <a:latin typeface="Times New Roman" panose="02020603050405020304" charset="0"/>
                <a:ea typeface="NimbusRomNo9L-Medi"/>
                <a:cs typeface="Times New Roman" panose="02020603050405020304" charset="0"/>
              </a:rPr>
              <a:t>arxiv</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553085" y="1456690"/>
            <a:ext cx="10614660" cy="460375"/>
          </a:xfrm>
          <a:prstGeom prst="rect">
            <a:avLst/>
          </a:prstGeom>
          <a:noFill/>
        </p:spPr>
        <p:txBody>
          <a:bodyPr wrap="square" rtlCol="0">
            <a:spAutoFit/>
          </a:bodyPr>
          <a:p>
            <a:r>
              <a:rPr lang="zh-CN" altLang="en-US" sz="1200"/>
              <a:t>同样</a:t>
            </a:r>
            <a:r>
              <a:rPr lang="zh-CN" altLang="en-US" sz="1200"/>
              <a:t>是从法律判决书中抽取知识图谱，本文注重点在于法律条文的推荐，图构建是手工定义</a:t>
            </a:r>
            <a:r>
              <a:rPr lang="en-US" altLang="zh-CN" sz="1200"/>
              <a:t>schema</a:t>
            </a:r>
            <a:r>
              <a:rPr lang="zh-CN" altLang="en-US" sz="1200"/>
              <a:t>，而且定义的实体、</a:t>
            </a:r>
            <a:r>
              <a:rPr lang="zh-CN" altLang="en-US" sz="1200"/>
              <a:t>关系类别</a:t>
            </a:r>
            <a:r>
              <a:rPr lang="zh-CN" altLang="en-US" sz="1200"/>
              <a:t>不多，但是法条与案件之间的关联方式可以借鉴（暂未</a:t>
            </a:r>
            <a:r>
              <a:rPr lang="zh-CN" altLang="en-US" sz="1200"/>
              <a:t>开源）</a:t>
            </a:r>
            <a:endParaRPr lang="zh-CN" altLang="en-US" sz="1200"/>
          </a:p>
        </p:txBody>
      </p:sp>
      <p:pic>
        <p:nvPicPr>
          <p:cNvPr id="7" name="图片 6"/>
          <p:cNvPicPr>
            <a:picLocks noChangeAspect="1"/>
          </p:cNvPicPr>
          <p:nvPr/>
        </p:nvPicPr>
        <p:blipFill>
          <a:blip r:embed="rId1"/>
          <a:stretch>
            <a:fillRect/>
          </a:stretch>
        </p:blipFill>
        <p:spPr>
          <a:xfrm>
            <a:off x="0" y="1880235"/>
            <a:ext cx="8863330" cy="4138930"/>
          </a:xfrm>
          <a:prstGeom prst="rect">
            <a:avLst/>
          </a:prstGeom>
        </p:spPr>
      </p:pic>
      <p:sp>
        <p:nvSpPr>
          <p:cNvPr id="8" name="文本框 7"/>
          <p:cNvSpPr txBox="1"/>
          <p:nvPr/>
        </p:nvSpPr>
        <p:spPr>
          <a:xfrm>
            <a:off x="9011285" y="1969135"/>
            <a:ext cx="2156460" cy="3451225"/>
          </a:xfrm>
          <a:prstGeom prst="rect">
            <a:avLst/>
          </a:prstGeom>
        </p:spPr>
        <p:txBody>
          <a:bodyPr wrap="square">
            <a:spAutoFit/>
          </a:bodyPr>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LAKG</a:t>
            </a:r>
            <a:r>
              <a:rPr lang="zh-CN" altLang="en-US" sz="1400" b="0" i="0">
                <a:solidFill>
                  <a:srgbClr val="000000"/>
                </a:solidFill>
                <a:latin typeface="微软雅黑" panose="020B0503020204020204" pitchFamily="34" charset="-122"/>
                <a:ea typeface="微软雅黑" panose="020B0503020204020204" pitchFamily="34" charset="-122"/>
              </a:rPr>
              <a:t>：</a:t>
            </a: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法律原文</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条文</a:t>
            </a:r>
            <a:r>
              <a:rPr lang="en-US" altLang="zh-CN" sz="1200" b="0" i="0">
                <a:solidFill>
                  <a:srgbClr val="000000"/>
                </a:solidFill>
                <a:latin typeface="微软雅黑" panose="020B0503020204020204" pitchFamily="34" charset="-122"/>
                <a:ea typeface="微软雅黑" panose="020B0503020204020204" pitchFamily="34" charset="-122"/>
              </a:rPr>
              <a:t> ID</a:t>
            </a:r>
            <a:endParaRPr lang="en-US" altLang="zh-CN"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ACKG:</a:t>
            </a: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案由</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判决理由</a:t>
            </a:r>
            <a:endParaRPr lang="zh-CN" altLang="en-US"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indent="0" algn="l" fontAlgn="auto">
              <a:lnSpc>
                <a:spcPct val="150000"/>
              </a:lnSpc>
            </a:pPr>
            <a:r>
              <a:rPr lang="zh-CN" altLang="en-US" sz="1200" b="0" i="0">
                <a:solidFill>
                  <a:srgbClr val="FF0000"/>
                </a:solidFill>
                <a:latin typeface="微软雅黑" panose="020B0503020204020204" pitchFamily="34" charset="-122"/>
                <a:ea typeface="微软雅黑" panose="020B0503020204020204" pitchFamily="34" charset="-122"/>
              </a:rPr>
              <a:t>利用</a:t>
            </a:r>
            <a:r>
              <a:rPr lang="en-US" altLang="zh-CN" sz="1200" b="0" i="0">
                <a:solidFill>
                  <a:srgbClr val="FF0000"/>
                </a:solidFill>
                <a:latin typeface="微软雅黑" panose="020B0503020204020204" pitchFamily="34" charset="-122"/>
                <a:ea typeface="微软雅黑" panose="020B0503020204020204" pitchFamily="34" charset="-122"/>
              </a:rPr>
              <a:t>LLM</a:t>
            </a:r>
            <a:r>
              <a:rPr lang="zh-CN" altLang="en-US" sz="1200" b="0" i="0">
                <a:solidFill>
                  <a:srgbClr val="FF0000"/>
                </a:solidFill>
                <a:latin typeface="微软雅黑" panose="020B0503020204020204" pitchFamily="34" charset="-122"/>
                <a:ea typeface="微软雅黑" panose="020B0503020204020204" pitchFamily="34" charset="-122"/>
              </a:rPr>
              <a:t>在</a:t>
            </a:r>
            <a:r>
              <a:rPr lang="zh-CN" altLang="en-US" sz="1200">
                <a:solidFill>
                  <a:srgbClr val="FF0000"/>
                </a:solidFill>
                <a:latin typeface="微软雅黑" panose="020B0503020204020204" pitchFamily="34" charset="-122"/>
                <a:ea typeface="微软雅黑" panose="020B0503020204020204" pitchFamily="34" charset="-122"/>
                <a:sym typeface="+mn-ea"/>
              </a:rPr>
              <a:t>法律原文与判决理由之间</a:t>
            </a:r>
            <a:r>
              <a:rPr lang="zh-CN" altLang="en-US" sz="1200" b="0" i="0">
                <a:solidFill>
                  <a:srgbClr val="FF0000"/>
                </a:solidFill>
                <a:latin typeface="微软雅黑" panose="020B0503020204020204" pitchFamily="34" charset="-122"/>
                <a:ea typeface="微软雅黑" panose="020B0503020204020204" pitchFamily="34" charset="-122"/>
              </a:rPr>
              <a:t>提取最多</a:t>
            </a:r>
            <a:r>
              <a:rPr lang="en-US" altLang="zh-CN" sz="1200" b="0" i="0">
                <a:solidFill>
                  <a:srgbClr val="FF0000"/>
                </a:solidFill>
                <a:latin typeface="微软雅黑" panose="020B0503020204020204" pitchFamily="34" charset="-122"/>
                <a:ea typeface="微软雅黑" panose="020B0503020204020204" pitchFamily="34" charset="-122"/>
              </a:rPr>
              <a:t> 5 </a:t>
            </a:r>
            <a:r>
              <a:rPr lang="zh-CN" altLang="en-US" sz="1200" b="0" i="0">
                <a:solidFill>
                  <a:srgbClr val="FF0000"/>
                </a:solidFill>
                <a:latin typeface="微软雅黑" panose="020B0503020204020204" pitchFamily="34" charset="-122"/>
                <a:ea typeface="微软雅黑" panose="020B0503020204020204" pitchFamily="34" charset="-122"/>
              </a:rPr>
              <a:t>个最相关的关键词作为中间节点（并且必须在原文中出现的词）</a:t>
            </a:r>
            <a:endParaRPr lang="zh-CN" altLang="en-US" sz="1200" b="0" i="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13645" cy="511175"/>
          </a:xfrm>
        </p:spPr>
        <p:txBody>
          <a:bodyPr/>
          <a:p>
            <a:r>
              <a:rPr lang="en-US" dirty="0">
                <a:sym typeface="+mn-ea"/>
              </a:rPr>
              <a:t>6.Leverage Knowledge Graph and Large Language Model</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259330" y="918210"/>
            <a:ext cx="6838315" cy="5584190"/>
          </a:xfrm>
          <a:prstGeom prst="rect">
            <a:avLst/>
          </a:prstGeom>
        </p:spPr>
      </p:pic>
      <p:sp>
        <p:nvSpPr>
          <p:cNvPr id="7" name="文本框 6"/>
          <p:cNvSpPr txBox="1"/>
          <p:nvPr/>
        </p:nvSpPr>
        <p:spPr>
          <a:xfrm>
            <a:off x="599440" y="1435735"/>
            <a:ext cx="1200150" cy="368300"/>
          </a:xfrm>
          <a:prstGeom prst="rect">
            <a:avLst/>
          </a:prstGeom>
          <a:noFill/>
        </p:spPr>
        <p:txBody>
          <a:bodyPr wrap="square" rtlCol="0">
            <a:spAutoFit/>
          </a:bodyPr>
          <a:p>
            <a:r>
              <a:rPr lang="zh-CN" altLang="en-US"/>
              <a:t>图谱</a:t>
            </a:r>
            <a:r>
              <a:rPr lang="zh-CN" altLang="en-US"/>
              <a:t>样例</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en-US" dirty="0">
                <a:sym typeface="+mn-ea"/>
              </a:rPr>
              <a:t>6.Leverage Knowledge Graph and Large Language Model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61645" y="1592580"/>
            <a:ext cx="5424805" cy="3539490"/>
          </a:xfrm>
          <a:prstGeom prst="rect">
            <a:avLst/>
          </a:prstGeom>
        </p:spPr>
      </p:pic>
      <p:pic>
        <p:nvPicPr>
          <p:cNvPr id="6" name="图片 5"/>
          <p:cNvPicPr>
            <a:picLocks noChangeAspect="1"/>
          </p:cNvPicPr>
          <p:nvPr/>
        </p:nvPicPr>
        <p:blipFill>
          <a:blip r:embed="rId2"/>
          <a:stretch>
            <a:fillRect/>
          </a:stretch>
        </p:blipFill>
        <p:spPr>
          <a:xfrm>
            <a:off x="6288405" y="1644650"/>
            <a:ext cx="5632450" cy="3094355"/>
          </a:xfrm>
          <a:prstGeom prst="rect">
            <a:avLst/>
          </a:prstGeom>
        </p:spPr>
      </p:pic>
      <p:sp>
        <p:nvSpPr>
          <p:cNvPr id="4" name="文本框 3"/>
          <p:cNvSpPr txBox="1"/>
          <p:nvPr/>
        </p:nvSpPr>
        <p:spPr>
          <a:xfrm>
            <a:off x="4657725" y="1043305"/>
            <a:ext cx="3132455" cy="306705"/>
          </a:xfrm>
          <a:prstGeom prst="rect">
            <a:avLst/>
          </a:prstGeom>
          <a:noFill/>
        </p:spPr>
        <p:txBody>
          <a:bodyPr wrap="square" rtlCol="0">
            <a:spAutoFit/>
          </a:bodyPr>
          <a:p>
            <a:r>
              <a:rPr lang="zh-CN" altLang="en-US" sz="1400"/>
              <a:t>基于手工定义的</a:t>
            </a:r>
            <a:r>
              <a:rPr lang="en-US" altLang="zh-CN" sz="1400"/>
              <a:t>schema</a:t>
            </a:r>
            <a:r>
              <a:rPr lang="zh-CN" altLang="en-US" sz="1400"/>
              <a:t>构建</a:t>
            </a:r>
            <a:r>
              <a:rPr lang="zh-CN" altLang="en-US" sz="1400"/>
              <a:t>图谱</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1.</a:t>
            </a:r>
            <a:r>
              <a:rPr lang="zh-CN" altLang="en-US" dirty="0">
                <a:sym typeface="+mn-ea"/>
              </a:rPr>
              <a:t>AutoSchemaKG</a:t>
            </a:r>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AutoSchemaKG </a:t>
            </a:r>
            <a:r>
              <a:rPr lang="zh-CN" altLang="en-US" b="0" i="0">
                <a:solidFill>
                  <a:srgbClr val="00997F"/>
                </a:solidFill>
                <a:latin typeface="微软雅黑" panose="020B0503020204020204" pitchFamily="34" charset="-122"/>
                <a:ea typeface="微软雅黑" panose="020B0503020204020204" pitchFamily="34" charset="-122"/>
              </a:rPr>
              <a:t>完全自动化知识图谱构建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港科大</a:t>
            </a:r>
            <a:r>
              <a:rPr lang="en-US" altLang="zh-CN" sz="1600">
                <a:sym typeface="+mn-ea"/>
              </a:rPr>
              <a:t>(HKUST-KnowComp)</a:t>
            </a:r>
            <a:r>
              <a:rPr lang="zh-CN" altLang="en-US" sz="1600" b="0" i="0">
                <a:solidFill>
                  <a:schemeClr val="tx1"/>
                </a:solidFill>
                <a:latin typeface="微软雅黑" panose="020B0503020204020204" pitchFamily="34" charset="-122"/>
                <a:ea typeface="微软雅黑" panose="020B0503020204020204" pitchFamily="34" charset="-122"/>
              </a:rPr>
              <a:t>＆华为</a:t>
            </a:r>
            <a:r>
              <a:rPr lang="en-US" altLang="zh-CN" sz="1600" b="0" i="0">
                <a:solidFill>
                  <a:schemeClr val="tx1"/>
                </a:solidFill>
                <a:latin typeface="微软雅黑" panose="020B0503020204020204" pitchFamily="34" charset="-122"/>
                <a:ea typeface="微软雅黑" panose="020B0503020204020204" pitchFamily="34" charset="-122"/>
              </a:rPr>
              <a:t> 2025.5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AutoSchemaKG:AutonomousKnowledgeGraphConstructionthrough DynamicSchemaInductionfromWeb-ScaleCorpora</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9" name="图片 8"/>
          <p:cNvPicPr>
            <a:picLocks noChangeAspect="1"/>
          </p:cNvPicPr>
          <p:nvPr/>
        </p:nvPicPr>
        <p:blipFill>
          <a:blip r:embed="rId2"/>
          <a:stretch>
            <a:fillRect/>
          </a:stretch>
        </p:blipFill>
        <p:spPr>
          <a:xfrm>
            <a:off x="1594485" y="1452245"/>
            <a:ext cx="8632190" cy="3742690"/>
          </a:xfrm>
          <a:prstGeom prst="rect">
            <a:avLst/>
          </a:prstGeom>
        </p:spPr>
      </p:pic>
      <p:sp>
        <p:nvSpPr>
          <p:cNvPr id="10" name="文本框 9"/>
          <p:cNvSpPr txBox="1"/>
          <p:nvPr/>
        </p:nvSpPr>
        <p:spPr>
          <a:xfrm>
            <a:off x="1154430" y="5601335"/>
            <a:ext cx="9391015" cy="521970"/>
          </a:xfrm>
          <a:prstGeom prst="rect">
            <a:avLst/>
          </a:prstGeom>
          <a:noFill/>
        </p:spPr>
        <p:txBody>
          <a:bodyPr wrap="square" rtlCol="0">
            <a:spAutoFit/>
          </a:bodyPr>
          <a:p>
            <a:r>
              <a:rPr lang="zh-CN" altLang="en-US" sz="1400"/>
              <a:t>纯</a:t>
            </a:r>
            <a:r>
              <a:rPr lang="en-US" altLang="zh-CN" sz="1400"/>
              <a:t>prompt</a:t>
            </a:r>
            <a:r>
              <a:rPr lang="zh-CN" altLang="en-US" sz="1400"/>
              <a:t>驱动的实体抽取与模式归纳，自动归纳的</a:t>
            </a:r>
            <a:r>
              <a:rPr lang="en-US" altLang="zh-CN" sz="1400"/>
              <a:t>schema</a:t>
            </a:r>
            <a:r>
              <a:rPr lang="zh-CN" altLang="en-US" sz="1400"/>
              <a:t>与</a:t>
            </a:r>
            <a:r>
              <a:rPr lang="en-US" altLang="zh-CN" sz="1400"/>
              <a:t>GT 80-90</a:t>
            </a:r>
            <a:r>
              <a:rPr lang="zh-CN" altLang="en-US" sz="1400"/>
              <a:t>的</a:t>
            </a:r>
            <a:r>
              <a:rPr lang="en-US" altLang="zh-CN" sz="1400"/>
              <a:t>recall(</a:t>
            </a:r>
            <a:r>
              <a:rPr lang="zh-CN" altLang="en-US" sz="1400"/>
              <a:t>用</a:t>
            </a:r>
            <a:r>
              <a:rPr lang="en-US" altLang="zh-CN" sz="1400"/>
              <a:t>BertScore</a:t>
            </a:r>
            <a:r>
              <a:rPr lang="zh-CN" altLang="en-US" sz="1400"/>
              <a:t>计算</a:t>
            </a:r>
            <a:r>
              <a:rPr lang="en-US" altLang="zh-CN" sz="1400"/>
              <a:t>)</a:t>
            </a:r>
            <a:r>
              <a:rPr lang="zh-CN" altLang="en-US" sz="1400"/>
              <a:t>，并且用</a:t>
            </a:r>
            <a:r>
              <a:rPr lang="en-US" altLang="zh-CN" sz="1400"/>
              <a:t>dolma</a:t>
            </a:r>
            <a:r>
              <a:rPr lang="zh-CN" altLang="en-US" sz="1400"/>
              <a:t>数据集的三个子集构建了</a:t>
            </a:r>
            <a:r>
              <a:rPr lang="en-US" altLang="zh-CN" sz="1400"/>
              <a:t> </a:t>
            </a:r>
            <a:r>
              <a:rPr lang="zh-CN" altLang="en-US" sz="1400"/>
              <a:t>超过</a:t>
            </a:r>
            <a:r>
              <a:rPr lang="en-US" altLang="zh-CN" sz="1400"/>
              <a:t>9</a:t>
            </a:r>
            <a:r>
              <a:rPr lang="zh-CN" altLang="en-US" sz="1400"/>
              <a:t>亿节点和</a:t>
            </a:r>
            <a:r>
              <a:rPr lang="en-US" altLang="zh-CN" sz="1400"/>
              <a:t>59</a:t>
            </a:r>
            <a:r>
              <a:rPr lang="zh-CN" altLang="en-US" sz="1400"/>
              <a:t>亿边的知识图谱</a:t>
            </a:r>
            <a:r>
              <a:rPr lang="en-US" altLang="zh-CN" sz="1400"/>
              <a:t>--ATLAS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75875" cy="511175"/>
          </a:xfrm>
        </p:spPr>
        <p:txBody>
          <a:bodyPr/>
          <a:p>
            <a:r>
              <a:rPr lang="en-US" dirty="0">
                <a:sym typeface="+mn-ea"/>
              </a:rPr>
              <a:t>6.Leverage Knowledge Graph and Large Language Model</a:t>
            </a:r>
            <a:endParaRPr lang="en-US" dirty="0"/>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866140" y="3045460"/>
            <a:ext cx="5772150" cy="3041650"/>
          </a:xfrm>
          <a:prstGeom prst="rect">
            <a:avLst/>
          </a:prstGeom>
        </p:spPr>
      </p:pic>
      <p:pic>
        <p:nvPicPr>
          <p:cNvPr id="8" name="图片 7"/>
          <p:cNvPicPr>
            <a:picLocks noChangeAspect="1"/>
          </p:cNvPicPr>
          <p:nvPr/>
        </p:nvPicPr>
        <p:blipFill>
          <a:blip r:embed="rId2"/>
          <a:stretch>
            <a:fillRect/>
          </a:stretch>
        </p:blipFill>
        <p:spPr>
          <a:xfrm>
            <a:off x="4688205" y="800735"/>
            <a:ext cx="5740400" cy="2133600"/>
          </a:xfrm>
          <a:prstGeom prst="rect">
            <a:avLst/>
          </a:prstGeom>
        </p:spPr>
      </p:pic>
      <p:sp>
        <p:nvSpPr>
          <p:cNvPr id="9" name="文本框 8"/>
          <p:cNvSpPr txBox="1"/>
          <p:nvPr/>
        </p:nvSpPr>
        <p:spPr>
          <a:xfrm>
            <a:off x="1283970" y="1428750"/>
            <a:ext cx="2866390" cy="368300"/>
          </a:xfrm>
          <a:prstGeom prst="rect">
            <a:avLst/>
          </a:prstGeom>
          <a:noFill/>
        </p:spPr>
        <p:txBody>
          <a:bodyPr wrap="square" rtlCol="0">
            <a:spAutoFit/>
          </a:bodyPr>
          <a:p>
            <a:endParaRPr lang="zh-CN" altLang="en-US"/>
          </a:p>
        </p:txBody>
      </p:sp>
      <p:sp>
        <p:nvSpPr>
          <p:cNvPr id="10" name="文本框 9"/>
          <p:cNvSpPr txBox="1"/>
          <p:nvPr/>
        </p:nvSpPr>
        <p:spPr>
          <a:xfrm>
            <a:off x="1541780" y="1606550"/>
            <a:ext cx="2967990" cy="521970"/>
          </a:xfrm>
          <a:prstGeom prst="rect">
            <a:avLst/>
          </a:prstGeom>
          <a:noFill/>
        </p:spPr>
        <p:txBody>
          <a:bodyPr wrap="square" rtlCol="0">
            <a:spAutoFit/>
          </a:bodyPr>
          <a:p>
            <a:r>
              <a:rPr lang="zh-CN" altLang="en-US" sz="1400"/>
              <a:t>判决理由与法条之间共有的关键词必须在原文中出现</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7.KARMA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KARMA</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多</a:t>
            </a:r>
            <a:r>
              <a:rPr lang="en-US" altLang="zh-CN" b="0" i="0">
                <a:solidFill>
                  <a:srgbClr val="00997F"/>
                </a:solidFill>
                <a:latin typeface="微软雅黑" panose="020B0503020204020204" pitchFamily="34" charset="-122"/>
                <a:ea typeface="微软雅黑" panose="020B0503020204020204" pitchFamily="34" charset="-122"/>
              </a:rPr>
              <a:t>agent</a:t>
            </a:r>
            <a:r>
              <a:rPr lang="zh-CN" altLang="en-US" b="0" i="0">
                <a:solidFill>
                  <a:srgbClr val="00997F"/>
                </a:solidFill>
                <a:latin typeface="微软雅黑" panose="020B0503020204020204" pitchFamily="34" charset="-122"/>
                <a:ea typeface="微软雅黑" panose="020B0503020204020204" pitchFamily="34" charset="-122"/>
              </a:rPr>
              <a:t>协作的知识图谱扩充</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北大</a:t>
            </a:r>
            <a:r>
              <a:rPr lang="en-US" altLang="zh-CN" sz="1600" b="0" i="0">
                <a:solidFill>
                  <a:schemeClr val="tx1"/>
                </a:solidFill>
                <a:latin typeface="微软雅黑" panose="020B0503020204020204" pitchFamily="34" charset="-122"/>
                <a:ea typeface="微软雅黑" panose="020B0503020204020204" pitchFamily="34" charset="-122"/>
              </a:rPr>
              <a:t> 2025.2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KARMA:Leveraging Multi-Agent LLMs for Automated Knowledge Graph Enrichment</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6" name="图片 5"/>
          <p:cNvPicPr>
            <a:picLocks noChangeAspect="1"/>
          </p:cNvPicPr>
          <p:nvPr/>
        </p:nvPicPr>
        <p:blipFill>
          <a:blip r:embed="rId1"/>
          <a:stretch>
            <a:fillRect/>
          </a:stretch>
        </p:blipFill>
        <p:spPr>
          <a:xfrm>
            <a:off x="491490" y="1452245"/>
            <a:ext cx="7321550" cy="4940300"/>
          </a:xfrm>
          <a:prstGeom prst="rect">
            <a:avLst/>
          </a:prstGeom>
        </p:spPr>
      </p:pic>
      <p:sp>
        <p:nvSpPr>
          <p:cNvPr id="8" name="文本框 7"/>
          <p:cNvSpPr txBox="1"/>
          <p:nvPr/>
        </p:nvSpPr>
        <p:spPr>
          <a:xfrm>
            <a:off x="7959090" y="2332990"/>
            <a:ext cx="2981960" cy="521970"/>
          </a:xfrm>
          <a:prstGeom prst="rect">
            <a:avLst/>
          </a:prstGeom>
          <a:noFill/>
        </p:spPr>
        <p:txBody>
          <a:bodyPr wrap="square" rtlCol="0">
            <a:spAutoFit/>
          </a:bodyPr>
          <a:p>
            <a:r>
              <a:rPr lang="en-US" altLang="zh-CN" sz="1400"/>
              <a:t>8</a:t>
            </a:r>
            <a:r>
              <a:rPr lang="zh-CN" altLang="en-US" sz="1400"/>
              <a:t>个</a:t>
            </a:r>
            <a:r>
              <a:rPr lang="en-US" altLang="zh-CN" sz="1400"/>
              <a:t>agent</a:t>
            </a:r>
            <a:r>
              <a:rPr lang="zh-CN" altLang="en-US" sz="1400"/>
              <a:t>协作进行完成从文本解析到知识图谱扩充全流程</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51180" y="1646555"/>
            <a:ext cx="3689350" cy="2832100"/>
          </a:xfrm>
          <a:prstGeom prst="rect">
            <a:avLst/>
          </a:prstGeom>
        </p:spPr>
      </p:pic>
      <p:pic>
        <p:nvPicPr>
          <p:cNvPr id="5" name="图片 4"/>
          <p:cNvPicPr>
            <a:picLocks noChangeAspect="1"/>
          </p:cNvPicPr>
          <p:nvPr/>
        </p:nvPicPr>
        <p:blipFill>
          <a:blip r:embed="rId2"/>
          <a:stretch>
            <a:fillRect/>
          </a:stretch>
        </p:blipFill>
        <p:spPr>
          <a:xfrm>
            <a:off x="4375785" y="1646555"/>
            <a:ext cx="3439795" cy="2823210"/>
          </a:xfrm>
          <a:prstGeom prst="rect">
            <a:avLst/>
          </a:prstGeom>
        </p:spPr>
      </p:pic>
      <p:pic>
        <p:nvPicPr>
          <p:cNvPr id="7" name="图片 6"/>
          <p:cNvPicPr>
            <a:picLocks noChangeAspect="1"/>
          </p:cNvPicPr>
          <p:nvPr/>
        </p:nvPicPr>
        <p:blipFill>
          <a:blip r:embed="rId3"/>
          <a:stretch>
            <a:fillRect/>
          </a:stretch>
        </p:blipFill>
        <p:spPr>
          <a:xfrm>
            <a:off x="7815580" y="1646555"/>
            <a:ext cx="3733800" cy="2400300"/>
          </a:xfrm>
          <a:prstGeom prst="rect">
            <a:avLst/>
          </a:prstGeom>
        </p:spPr>
      </p:pic>
      <p:sp>
        <p:nvSpPr>
          <p:cNvPr id="8" name="文本框 7"/>
          <p:cNvSpPr txBox="1"/>
          <p:nvPr/>
        </p:nvSpPr>
        <p:spPr>
          <a:xfrm>
            <a:off x="613410" y="4688840"/>
            <a:ext cx="2818765" cy="33718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agent1:</a:t>
            </a:r>
            <a:r>
              <a:rPr lang="zh-CN" altLang="en-US" sz="1200"/>
              <a:t>文本解析</a:t>
            </a:r>
            <a:endParaRPr lang="zh-CN" altLang="en-US" sz="1200"/>
          </a:p>
        </p:txBody>
      </p:sp>
      <p:sp>
        <p:nvSpPr>
          <p:cNvPr id="9" name="文本框 8"/>
          <p:cNvSpPr txBox="1"/>
          <p:nvPr/>
        </p:nvSpPr>
        <p:spPr>
          <a:xfrm>
            <a:off x="4145915" y="4688840"/>
            <a:ext cx="3388360"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agent2:</a:t>
            </a:r>
            <a:r>
              <a:rPr lang="zh-CN" altLang="en-US" sz="1200"/>
              <a:t>文本解析(对文本分段，并用LLM判决与</a:t>
            </a:r>
            <a:r>
              <a:rPr lang="zh-CN" altLang="en-US" sz="1200" i="1">
                <a:solidFill>
                  <a:srgbClr val="FF0000"/>
                </a:solidFill>
              </a:rPr>
              <a:t>现有的图的相关系数</a:t>
            </a:r>
            <a:r>
              <a:rPr lang="zh-CN" altLang="en-US" sz="1200"/>
              <a:t>，将不相关的片段舍弃)</a:t>
            </a:r>
            <a:endParaRPr lang="zh-CN" altLang="en-US" sz="1200"/>
          </a:p>
          <a:p>
            <a:endParaRPr lang="zh-CN" altLang="en-US" sz="1200"/>
          </a:p>
          <a:p>
            <a:r>
              <a:rPr lang="zh-CN" altLang="en-US" sz="1200"/>
              <a:t>如何分段？如何计算相似度？</a:t>
            </a:r>
            <a:endParaRPr lang="zh-CN" altLang="en-US" sz="1200"/>
          </a:p>
        </p:txBody>
      </p:sp>
      <p:sp>
        <p:nvSpPr>
          <p:cNvPr id="10" name="文本框 9"/>
          <p:cNvSpPr txBox="1"/>
          <p:nvPr/>
        </p:nvSpPr>
        <p:spPr>
          <a:xfrm>
            <a:off x="8040370" y="4688840"/>
            <a:ext cx="3388360" cy="706755"/>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agent3:</a:t>
            </a:r>
            <a:r>
              <a:rPr lang="zh-CN" altLang="en-US" sz="1200"/>
              <a:t>片段总结，将分好的片段进行总结，并将总结的摘要作为prompt分发到对应片段的信息抽取保留关键实体、关系、</a:t>
            </a:r>
            <a:r>
              <a:rPr lang="zh-CN" altLang="en-US" sz="1200"/>
              <a:t>领域专有名词</a:t>
            </a:r>
            <a:endParaRPr lang="zh-CN" altLang="en-US" sz="1200"/>
          </a:p>
        </p:txBody>
      </p:sp>
      <p:cxnSp>
        <p:nvCxnSpPr>
          <p:cNvPr id="11" name="直接箭头连接符 10"/>
          <p:cNvCxnSpPr/>
          <p:nvPr/>
        </p:nvCxnSpPr>
        <p:spPr>
          <a:xfrm flipV="1">
            <a:off x="3486785" y="5126990"/>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517130" y="513397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6812280" y="716915"/>
            <a:ext cx="4770120" cy="3237230"/>
          </a:xfrm>
          <a:prstGeom prst="rect">
            <a:avLst/>
          </a:prstGeom>
        </p:spPr>
      </p:pic>
      <p:pic>
        <p:nvPicPr>
          <p:cNvPr id="13" name="图片 12"/>
          <p:cNvPicPr>
            <a:picLocks noChangeAspect="1"/>
          </p:cNvPicPr>
          <p:nvPr/>
        </p:nvPicPr>
        <p:blipFill>
          <a:blip r:embed="rId2"/>
          <a:stretch>
            <a:fillRect/>
          </a:stretch>
        </p:blipFill>
        <p:spPr>
          <a:xfrm>
            <a:off x="211455" y="1204595"/>
            <a:ext cx="6414770" cy="2105025"/>
          </a:xfrm>
          <a:prstGeom prst="rect">
            <a:avLst/>
          </a:prstGeom>
        </p:spPr>
      </p:pic>
      <p:sp>
        <p:nvSpPr>
          <p:cNvPr id="15" name="文本框 14"/>
          <p:cNvSpPr txBox="1"/>
          <p:nvPr/>
        </p:nvSpPr>
        <p:spPr>
          <a:xfrm>
            <a:off x="621665" y="3821430"/>
            <a:ext cx="4852035" cy="521970"/>
          </a:xfrm>
          <a:prstGeom prst="rect">
            <a:avLst/>
          </a:prstGeom>
          <a:noFill/>
        </p:spPr>
        <p:txBody>
          <a:bodyPr wrap="square" rtlCol="0">
            <a:spAutoFit/>
          </a:bodyPr>
          <a:p>
            <a:r>
              <a:rPr lang="en-US" altLang="zh-CN" sz="1400"/>
              <a:t>Q1.</a:t>
            </a:r>
            <a:r>
              <a:rPr lang="zh-CN" altLang="en-US" sz="1400"/>
              <a:t>分段策略：只适用于</a:t>
            </a:r>
            <a:r>
              <a:rPr lang="en-US" altLang="zh-CN" sz="1400"/>
              <a:t>paper corpus,</a:t>
            </a:r>
            <a:r>
              <a:rPr lang="zh-CN" altLang="en-US" sz="1400"/>
              <a:t>过于简单不适用于判决书</a:t>
            </a:r>
            <a:endParaRPr lang="zh-CN" altLang="en-US" sz="1400"/>
          </a:p>
        </p:txBody>
      </p:sp>
      <p:sp>
        <p:nvSpPr>
          <p:cNvPr id="16" name="文本框 15"/>
          <p:cNvSpPr txBox="1"/>
          <p:nvPr/>
        </p:nvSpPr>
        <p:spPr>
          <a:xfrm>
            <a:off x="6881495" y="4161790"/>
            <a:ext cx="4852035" cy="521970"/>
          </a:xfrm>
          <a:prstGeom prst="rect">
            <a:avLst/>
          </a:prstGeom>
          <a:noFill/>
        </p:spPr>
        <p:txBody>
          <a:bodyPr wrap="square" rtlCol="0">
            <a:spAutoFit/>
          </a:bodyPr>
          <a:p>
            <a:r>
              <a:rPr lang="en-US" altLang="zh-CN" sz="1400">
                <a:sym typeface="+mn-ea"/>
              </a:rPr>
              <a:t>Q2.</a:t>
            </a:r>
            <a:r>
              <a:rPr lang="zh-CN" altLang="en-US" sz="1400"/>
              <a:t>计算文本段与图的相似度？实际只是给了个主题词，</a:t>
            </a:r>
            <a:r>
              <a:rPr lang="en-US" altLang="zh-CN" sz="1400"/>
              <a:t>LLM</a:t>
            </a:r>
            <a:r>
              <a:rPr lang="zh-CN" altLang="en-US" sz="1400"/>
              <a:t>评</a:t>
            </a:r>
            <a:r>
              <a:rPr lang="zh-CN" altLang="en-US" sz="1400"/>
              <a:t>相关性</a:t>
            </a:r>
            <a:endParaRPr lang="zh-CN" altLang="en-US" sz="1400"/>
          </a:p>
        </p:txBody>
      </p:sp>
      <p:pic>
        <p:nvPicPr>
          <p:cNvPr id="17" name="图片 16"/>
          <p:cNvPicPr>
            <a:picLocks noChangeAspect="1"/>
          </p:cNvPicPr>
          <p:nvPr/>
        </p:nvPicPr>
        <p:blipFill>
          <a:blip r:embed="rId3"/>
          <a:stretch>
            <a:fillRect/>
          </a:stretch>
        </p:blipFill>
        <p:spPr>
          <a:xfrm>
            <a:off x="510540" y="4914900"/>
            <a:ext cx="6005195" cy="1628140"/>
          </a:xfrm>
          <a:prstGeom prst="rect">
            <a:avLst/>
          </a:prstGeom>
        </p:spPr>
      </p:pic>
      <p:sp>
        <p:nvSpPr>
          <p:cNvPr id="18" name="文本框 17"/>
          <p:cNvSpPr txBox="1"/>
          <p:nvPr/>
        </p:nvSpPr>
        <p:spPr>
          <a:xfrm>
            <a:off x="6626225" y="5467985"/>
            <a:ext cx="3251200" cy="521970"/>
          </a:xfrm>
          <a:prstGeom prst="rect">
            <a:avLst/>
          </a:prstGeom>
          <a:noFill/>
        </p:spPr>
        <p:txBody>
          <a:bodyPr wrap="square" rtlCol="0" anchor="t">
            <a:spAutoFit/>
          </a:bodyPr>
          <a:p>
            <a:r>
              <a:rPr lang="zh-CN" altLang="en-US" sz="1600" i="1">
                <a:latin typeface="Times New Roman" panose="02020603050405020304" charset="0"/>
                <a:cs typeface="Times New Roman" panose="02020603050405020304" charset="0"/>
                <a:sym typeface="+mn-ea"/>
              </a:rPr>
              <a:t>agent</a:t>
            </a:r>
            <a:r>
              <a:rPr lang="en-US" altLang="zh-CN" sz="1600" i="1">
                <a:latin typeface="Times New Roman" panose="02020603050405020304" charset="0"/>
                <a:cs typeface="Times New Roman" panose="02020603050405020304" charset="0"/>
                <a:sym typeface="+mn-ea"/>
              </a:rPr>
              <a:t>4</a:t>
            </a:r>
            <a:r>
              <a:rPr lang="zh-CN" altLang="en-US" sz="1600" i="1">
                <a:latin typeface="Times New Roman" panose="02020603050405020304" charset="0"/>
                <a:cs typeface="Times New Roman" panose="02020603050405020304" charset="0"/>
                <a:sym typeface="+mn-ea"/>
              </a:rPr>
              <a:t>:</a:t>
            </a:r>
            <a:r>
              <a:rPr lang="zh-CN" altLang="en-US" sz="1200">
                <a:sym typeface="+mn-ea"/>
              </a:rPr>
              <a:t>直接从</a:t>
            </a:r>
            <a:r>
              <a:rPr lang="zh-CN" altLang="en-US" sz="1200">
                <a:solidFill>
                  <a:srgbClr val="FF0000"/>
                </a:solidFill>
                <a:sym typeface="+mn-ea"/>
              </a:rPr>
              <a:t>摘要中</a:t>
            </a:r>
            <a:r>
              <a:rPr lang="zh-CN" altLang="en-US" sz="1200">
                <a:sym typeface="+mn-ea"/>
              </a:rPr>
              <a:t>抽取实体，并利用</a:t>
            </a:r>
            <a:r>
              <a:rPr lang="en-US" altLang="zh-CN" sz="1200">
                <a:sym typeface="+mn-ea"/>
              </a:rPr>
              <a:t>prompt</a:t>
            </a:r>
            <a:r>
              <a:rPr lang="zh-CN" altLang="en-US" sz="1200">
                <a:sym typeface="+mn-ea"/>
              </a:rPr>
              <a:t>生成</a:t>
            </a:r>
            <a:r>
              <a:rPr lang="en-US" altLang="zh-CN" sz="1200">
                <a:sym typeface="+mn-ea"/>
              </a:rPr>
              <a:t>concept</a:t>
            </a:r>
            <a:r>
              <a:rPr lang="zh-CN" altLang="en-US" sz="1200">
                <a:sym typeface="+mn-ea"/>
              </a:rPr>
              <a:t>（</a:t>
            </a:r>
            <a:r>
              <a:rPr lang="en-US" altLang="zh-CN" sz="1200">
                <a:sym typeface="+mn-ea"/>
              </a:rPr>
              <a:t>type</a:t>
            </a:r>
            <a:r>
              <a:rPr lang="zh-CN" altLang="en-US" sz="1200">
                <a:sym typeface="+mn-ea"/>
              </a:rPr>
              <a:t>）</a:t>
            </a:r>
            <a:endParaRPr lang="zh-CN" altLang="en-US"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438150" y="5822950"/>
            <a:ext cx="2818765"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4</a:t>
            </a:r>
            <a:r>
              <a:rPr lang="zh-CN" altLang="en-US" sz="1600" i="1">
                <a:latin typeface="Times New Roman" panose="02020603050405020304" charset="0"/>
                <a:cs typeface="Times New Roman" panose="02020603050405020304" charset="0"/>
              </a:rPr>
              <a:t>:</a:t>
            </a:r>
            <a:r>
              <a:rPr lang="zh-CN" altLang="en-US" sz="1200"/>
              <a:t>直接从</a:t>
            </a:r>
            <a:r>
              <a:rPr lang="zh-CN" altLang="en-US" sz="1200">
                <a:solidFill>
                  <a:srgbClr val="FF0000"/>
                </a:solidFill>
              </a:rPr>
              <a:t>摘要中</a:t>
            </a:r>
            <a:r>
              <a:rPr lang="zh-CN" altLang="en-US" sz="1200"/>
              <a:t>抽取实体，并利用</a:t>
            </a:r>
            <a:r>
              <a:rPr lang="en-US" altLang="zh-CN" sz="1200" i="1">
                <a:latin typeface="Times New Roman" panose="02020603050405020304" charset="0"/>
                <a:cs typeface="Times New Roman" panose="02020603050405020304" charset="0"/>
              </a:rPr>
              <a:t>prompt</a:t>
            </a:r>
            <a:r>
              <a:rPr lang="zh-CN" altLang="en-US" sz="1200"/>
              <a:t>生成实体的</a:t>
            </a:r>
            <a:r>
              <a:rPr lang="en-US" altLang="zh-CN" sz="1200" i="1">
                <a:latin typeface="Times New Roman" panose="02020603050405020304" charset="0"/>
                <a:cs typeface="Times New Roman" panose="02020603050405020304" charset="0"/>
              </a:rPr>
              <a:t>concept（type）</a:t>
            </a:r>
            <a:endParaRPr lang="zh-CN" altLang="en-US" sz="1200"/>
          </a:p>
          <a:p>
            <a:r>
              <a:rPr lang="zh-CN" altLang="en-US" sz="1200"/>
              <a:t>实体规范化利用与现有</a:t>
            </a:r>
            <a:r>
              <a:rPr lang="en-US" altLang="zh-CN" sz="1200"/>
              <a:t>KG</a:t>
            </a:r>
            <a:r>
              <a:rPr lang="zh-CN" altLang="en-US" sz="1200"/>
              <a:t>的</a:t>
            </a:r>
            <a:r>
              <a:rPr lang="zh-CN" altLang="en-US" sz="1200"/>
              <a:t>计算向量</a:t>
            </a:r>
            <a:r>
              <a:rPr lang="zh-CN" altLang="en-US" sz="1200"/>
              <a:t>相似度</a:t>
            </a:r>
            <a:endParaRPr lang="zh-CN" altLang="en-US" sz="1200"/>
          </a:p>
        </p:txBody>
      </p:sp>
      <p:sp>
        <p:nvSpPr>
          <p:cNvPr id="9" name="文本框 8"/>
          <p:cNvSpPr txBox="1"/>
          <p:nvPr/>
        </p:nvSpPr>
        <p:spPr>
          <a:xfrm>
            <a:off x="3879850" y="5739130"/>
            <a:ext cx="338836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5</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relation</a:t>
            </a:r>
            <a:r>
              <a:rPr lang="zh-CN" altLang="en-US" sz="1200">
                <a:latin typeface="Times New Roman" panose="02020603050405020304" charset="0"/>
                <a:cs typeface="Times New Roman" panose="02020603050405020304" charset="0"/>
              </a:rPr>
              <a:t>生成，用</a:t>
            </a:r>
            <a:r>
              <a:rPr lang="en-US" altLang="zh-CN" sz="1200" i="1">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根据摘要检测</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生成关系，用</a:t>
            </a:r>
            <a:r>
              <a:rPr lang="en-US" altLang="zh-CN" sz="1200" i="1">
                <a:latin typeface="Times New Roman" panose="02020603050405020304" charset="0"/>
                <a:cs typeface="Times New Roman" panose="02020603050405020304" charset="0"/>
              </a:rPr>
              <a:t>agent8</a:t>
            </a:r>
            <a:r>
              <a:rPr lang="zh-CN" altLang="en-US" sz="1200">
                <a:latin typeface="Times New Roman" panose="02020603050405020304" charset="0"/>
                <a:cs typeface="Times New Roman" panose="02020603050405020304" charset="0"/>
              </a:rPr>
              <a:t>相似的相关性计算方法（</a:t>
            </a:r>
            <a:r>
              <a:rPr lang="en-US" altLang="zh-CN" sz="1200" i="1">
                <a:latin typeface="Times New Roman" panose="02020603050405020304" charset="0"/>
                <a:cs typeface="Times New Roman" panose="02020603050405020304" charset="0"/>
              </a:rPr>
              <a:t>LLM-based</a:t>
            </a:r>
            <a:r>
              <a:rPr lang="zh-CN" altLang="en-US" sz="1200">
                <a:latin typeface="Times New Roman" panose="02020603050405020304" charset="0"/>
                <a:cs typeface="Times New Roman" panose="02020603050405020304" charset="0"/>
              </a:rPr>
              <a:t>），对</a:t>
            </a:r>
            <a:r>
              <a:rPr lang="zh-CN" altLang="en-US" sz="1200">
                <a:latin typeface="Times New Roman" panose="02020603050405020304" charset="0"/>
                <a:cs typeface="Times New Roman" panose="02020603050405020304" charset="0"/>
                <a:sym typeface="+mn-ea"/>
              </a:rPr>
              <a:t>关系进行筛选</a:t>
            </a:r>
            <a:endParaRPr lang="zh-CN" altLang="en-US" sz="1200">
              <a:latin typeface="Times New Roman" panose="02020603050405020304" charset="0"/>
              <a:cs typeface="Times New Roman" panose="02020603050405020304" charset="0"/>
              <a:sym typeface="+mn-ea"/>
            </a:endParaRPr>
          </a:p>
        </p:txBody>
      </p:sp>
      <p:sp>
        <p:nvSpPr>
          <p:cNvPr id="10" name="文本框 9"/>
          <p:cNvSpPr txBox="1"/>
          <p:nvPr/>
        </p:nvSpPr>
        <p:spPr>
          <a:xfrm>
            <a:off x="7783830" y="5739130"/>
            <a:ext cx="3388360" cy="52197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6</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schema</a:t>
            </a:r>
            <a:r>
              <a:rPr lang="zh-CN" altLang="en-US" sz="1200"/>
              <a:t>对齐：将抽取的</a:t>
            </a:r>
            <a:r>
              <a:rPr lang="en-US" altLang="zh-CN" sz="1200" i="1">
                <a:latin typeface="Times New Roman" panose="02020603050405020304" charset="0"/>
                <a:cs typeface="Times New Roman" panose="02020603050405020304" charset="0"/>
              </a:rPr>
              <a:t>entity/relation</a:t>
            </a:r>
            <a:r>
              <a:rPr lang="en-US" altLang="zh-CN" sz="1200"/>
              <a:t> </a:t>
            </a:r>
            <a:r>
              <a:rPr lang="zh-CN" altLang="en-US" sz="1200"/>
              <a:t>对应到预定义的</a:t>
            </a:r>
            <a:r>
              <a:rPr lang="en-US" altLang="zh-CN" sz="1200" i="1">
                <a:latin typeface="Times New Roman" panose="02020603050405020304" charset="0"/>
                <a:cs typeface="Times New Roman" panose="02020603050405020304" charset="0"/>
              </a:rPr>
              <a:t>schema set</a:t>
            </a:r>
            <a:r>
              <a:rPr lang="zh-CN" altLang="en-US" sz="1200"/>
              <a:t>中</a:t>
            </a:r>
            <a:r>
              <a:rPr lang="en-US" altLang="zh-CN" sz="1200"/>
              <a:t>(</a:t>
            </a:r>
            <a:r>
              <a:rPr lang="zh-CN" altLang="en-US" sz="1200"/>
              <a:t>可能来自于现有的</a:t>
            </a:r>
            <a:r>
              <a:rPr lang="en-US" altLang="zh-CN" sz="1200"/>
              <a:t>KG)</a:t>
            </a:r>
            <a:endParaRPr lang="en-US" altLang="zh-CN" sz="1200"/>
          </a:p>
        </p:txBody>
      </p:sp>
      <p:cxnSp>
        <p:nvCxnSpPr>
          <p:cNvPr id="11" name="直接箭头连接符 10"/>
          <p:cNvCxnSpPr/>
          <p:nvPr/>
        </p:nvCxnSpPr>
        <p:spPr>
          <a:xfrm flipV="1">
            <a:off x="3348355" y="6193155"/>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268210" y="6191250"/>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1"/>
          <a:stretch>
            <a:fillRect/>
          </a:stretch>
        </p:blipFill>
        <p:spPr>
          <a:xfrm>
            <a:off x="438150" y="848360"/>
            <a:ext cx="3489325" cy="2437765"/>
          </a:xfrm>
          <a:prstGeom prst="rect">
            <a:avLst/>
          </a:prstGeom>
        </p:spPr>
      </p:pic>
      <p:pic>
        <p:nvPicPr>
          <p:cNvPr id="13" name="图片 12"/>
          <p:cNvPicPr>
            <a:picLocks noChangeAspect="1"/>
          </p:cNvPicPr>
          <p:nvPr/>
        </p:nvPicPr>
        <p:blipFill>
          <a:blip r:embed="rId2"/>
          <a:stretch>
            <a:fillRect/>
          </a:stretch>
        </p:blipFill>
        <p:spPr>
          <a:xfrm>
            <a:off x="438150" y="3212465"/>
            <a:ext cx="3289935" cy="2677160"/>
          </a:xfrm>
          <a:prstGeom prst="rect">
            <a:avLst/>
          </a:prstGeom>
        </p:spPr>
      </p:pic>
      <p:pic>
        <p:nvPicPr>
          <p:cNvPr id="14" name="图片 13"/>
          <p:cNvPicPr>
            <a:picLocks noChangeAspect="1"/>
          </p:cNvPicPr>
          <p:nvPr/>
        </p:nvPicPr>
        <p:blipFill>
          <a:blip r:embed="rId3"/>
          <a:stretch>
            <a:fillRect/>
          </a:stretch>
        </p:blipFill>
        <p:spPr>
          <a:xfrm>
            <a:off x="3926840" y="848360"/>
            <a:ext cx="3549650" cy="3676650"/>
          </a:xfrm>
          <a:prstGeom prst="rect">
            <a:avLst/>
          </a:prstGeom>
        </p:spPr>
      </p:pic>
      <p:pic>
        <p:nvPicPr>
          <p:cNvPr id="15" name="图片 14"/>
          <p:cNvPicPr>
            <a:picLocks noChangeAspect="1"/>
          </p:cNvPicPr>
          <p:nvPr/>
        </p:nvPicPr>
        <p:blipFill>
          <a:blip r:embed="rId4"/>
          <a:stretch>
            <a:fillRect/>
          </a:stretch>
        </p:blipFill>
        <p:spPr>
          <a:xfrm>
            <a:off x="7517130" y="848360"/>
            <a:ext cx="3613150"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84885" y="5739130"/>
            <a:ext cx="338074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7</a:t>
            </a:r>
            <a:r>
              <a:rPr lang="zh-CN" altLang="en-US" sz="1600" i="1">
                <a:latin typeface="Times New Roman" panose="02020603050405020304" charset="0"/>
                <a:cs typeface="Times New Roman" panose="02020603050405020304" charset="0"/>
              </a:rPr>
              <a:t>:</a:t>
            </a:r>
            <a:r>
              <a:rPr lang="zh-CN" altLang="en-US" sz="1200"/>
              <a:t>相同的实体，新抽取三元组的relation与现有的知识图谱冲突，LLM评判并产生置信度</a:t>
            </a:r>
            <a:r>
              <a:rPr lang="en-US" altLang="zh-CN" sz="1200"/>
              <a:t>--&gt;</a:t>
            </a:r>
            <a:r>
              <a:rPr lang="zh-CN" altLang="en-US" sz="1200"/>
              <a:t>舍弃</a:t>
            </a:r>
            <a:r>
              <a:rPr lang="en-US" altLang="zh-CN" sz="1200"/>
              <a:t> or </a:t>
            </a:r>
            <a:r>
              <a:rPr lang="zh-CN" altLang="en-US" sz="1200"/>
              <a:t>人工</a:t>
            </a:r>
            <a:r>
              <a:rPr lang="zh-CN" altLang="en-US" sz="1200"/>
              <a:t>审查</a:t>
            </a:r>
            <a:endParaRPr lang="zh-CN" altLang="en-US" sz="1200"/>
          </a:p>
        </p:txBody>
      </p:sp>
      <p:sp>
        <p:nvSpPr>
          <p:cNvPr id="10" name="文本框 9"/>
          <p:cNvSpPr txBox="1"/>
          <p:nvPr/>
        </p:nvSpPr>
        <p:spPr>
          <a:xfrm>
            <a:off x="6504940" y="5739130"/>
            <a:ext cx="4640580" cy="89154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8</a:t>
            </a:r>
            <a:r>
              <a:rPr lang="zh-CN" altLang="en-US" sz="1600" i="1">
                <a:latin typeface="Times New Roman" panose="02020603050405020304" charset="0"/>
                <a:cs typeface="Times New Roman" panose="02020603050405020304" charset="0"/>
              </a:rPr>
              <a:t>:</a:t>
            </a:r>
            <a:r>
              <a:rPr lang="zh-CN" altLang="en-US" sz="1200"/>
              <a:t>使用三个指标</a:t>
            </a:r>
            <a:r>
              <a:rPr lang="zh-CN" altLang="en-US" sz="1200">
                <a:latin typeface="Times New Roman" panose="02020603050405020304" charset="0"/>
                <a:cs typeface="Times New Roman" panose="02020603050405020304" charset="0"/>
              </a:rPr>
              <a:t>confidence、clarity、relevance</a:t>
            </a:r>
            <a:r>
              <a:rPr lang="zh-CN" altLang="en-US" sz="1200"/>
              <a:t>，分别由LLM输出的三元组在这三个方面的置信度与其权重 乘积并用</a:t>
            </a:r>
            <a:r>
              <a:rPr lang="zh-CN" altLang="en-US" sz="1200">
                <a:latin typeface="Times New Roman" panose="02020603050405020304" charset="0"/>
                <a:cs typeface="Times New Roman" panose="02020603050405020304" charset="0"/>
              </a:rPr>
              <a:t>sigmoid</a:t>
            </a:r>
            <a:r>
              <a:rPr lang="zh-CN" altLang="en-US" sz="1200"/>
              <a:t>归一化，将三方面指标取均值并与阈值</a:t>
            </a:r>
            <a:r>
              <a:rPr lang="en-US" altLang="zh-CN" sz="1200"/>
              <a:t>     </a:t>
            </a:r>
            <a:r>
              <a:rPr lang="zh-CN" altLang="en-US" sz="1200"/>
              <a:t>比较决定是否加入</a:t>
            </a:r>
            <a:r>
              <a:rPr lang="zh-CN" altLang="en-US" sz="1200"/>
              <a:t>现有图谱</a:t>
            </a:r>
            <a:endParaRPr lang="zh-CN" altLang="en-US" sz="1200"/>
          </a:p>
        </p:txBody>
      </p:sp>
      <p:cxnSp>
        <p:nvCxnSpPr>
          <p:cNvPr id="12" name="直接箭头连接符 11"/>
          <p:cNvCxnSpPr/>
          <p:nvPr/>
        </p:nvCxnSpPr>
        <p:spPr>
          <a:xfrm>
            <a:off x="5413375" y="608774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tretch>
            <a:fillRect/>
          </a:stretch>
        </p:blipFill>
        <p:spPr>
          <a:xfrm>
            <a:off x="7030720" y="800735"/>
            <a:ext cx="2967990" cy="4688840"/>
          </a:xfrm>
          <a:prstGeom prst="rect">
            <a:avLst/>
          </a:prstGeom>
        </p:spPr>
      </p:pic>
      <p:pic>
        <p:nvPicPr>
          <p:cNvPr id="5" name="图片 4"/>
          <p:cNvPicPr>
            <a:picLocks noChangeAspect="1"/>
          </p:cNvPicPr>
          <p:nvPr/>
        </p:nvPicPr>
        <p:blipFill>
          <a:blip r:embed="rId2"/>
          <a:stretch>
            <a:fillRect/>
          </a:stretch>
        </p:blipFill>
        <p:spPr>
          <a:xfrm>
            <a:off x="1599565" y="892810"/>
            <a:ext cx="3317875" cy="1104900"/>
          </a:xfrm>
          <a:prstGeom prst="rect">
            <a:avLst/>
          </a:prstGeom>
        </p:spPr>
      </p:pic>
      <p:pic>
        <p:nvPicPr>
          <p:cNvPr id="6" name="图片 5"/>
          <p:cNvPicPr>
            <a:picLocks noChangeAspect="1"/>
          </p:cNvPicPr>
          <p:nvPr/>
        </p:nvPicPr>
        <p:blipFill>
          <a:blip r:embed="rId3"/>
          <a:stretch>
            <a:fillRect/>
          </a:stretch>
        </p:blipFill>
        <p:spPr>
          <a:xfrm>
            <a:off x="1599565" y="2089785"/>
            <a:ext cx="3317240" cy="2263775"/>
          </a:xfrm>
          <a:prstGeom prst="rect">
            <a:avLst/>
          </a:prstGeom>
        </p:spPr>
      </p:pic>
      <p:pic>
        <p:nvPicPr>
          <p:cNvPr id="13" name="图片 12"/>
          <p:cNvPicPr>
            <a:picLocks noChangeAspect="1"/>
          </p:cNvPicPr>
          <p:nvPr/>
        </p:nvPicPr>
        <p:blipFill>
          <a:blip r:embed="rId4"/>
          <a:stretch>
            <a:fillRect/>
          </a:stretch>
        </p:blipFill>
        <p:spPr>
          <a:xfrm>
            <a:off x="9060180" y="6205220"/>
            <a:ext cx="217170" cy="17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2592070" y="615950"/>
            <a:ext cx="6400800" cy="3702050"/>
          </a:xfrm>
          <a:prstGeom prst="rect">
            <a:avLst/>
          </a:prstGeom>
        </p:spPr>
      </p:pic>
      <p:grpSp>
        <p:nvGrpSpPr>
          <p:cNvPr id="9" name="组合 8"/>
          <p:cNvGrpSpPr/>
          <p:nvPr/>
        </p:nvGrpSpPr>
        <p:grpSpPr>
          <a:xfrm>
            <a:off x="808355" y="4674235"/>
            <a:ext cx="3268345" cy="1697355"/>
            <a:chOff x="1066" y="7361"/>
            <a:chExt cx="5520" cy="2786"/>
          </a:xfrm>
        </p:grpSpPr>
        <p:pic>
          <p:nvPicPr>
            <p:cNvPr id="6" name="图片 5"/>
            <p:cNvPicPr>
              <a:picLocks noChangeAspect="1"/>
            </p:cNvPicPr>
            <p:nvPr/>
          </p:nvPicPr>
          <p:blipFill>
            <a:blip r:embed="rId2"/>
            <a:stretch>
              <a:fillRect/>
            </a:stretch>
          </p:blipFill>
          <p:spPr>
            <a:xfrm>
              <a:off x="1066" y="7361"/>
              <a:ext cx="5520" cy="670"/>
            </a:xfrm>
            <a:prstGeom prst="rect">
              <a:avLst/>
            </a:prstGeom>
          </p:spPr>
        </p:pic>
        <p:pic>
          <p:nvPicPr>
            <p:cNvPr id="7" name="图片 6"/>
            <p:cNvPicPr>
              <a:picLocks noChangeAspect="1"/>
            </p:cNvPicPr>
            <p:nvPr/>
          </p:nvPicPr>
          <p:blipFill>
            <a:blip r:embed="rId3"/>
            <a:stretch>
              <a:fillRect/>
            </a:stretch>
          </p:blipFill>
          <p:spPr>
            <a:xfrm>
              <a:off x="1066" y="8334"/>
              <a:ext cx="5350" cy="920"/>
            </a:xfrm>
            <a:prstGeom prst="rect">
              <a:avLst/>
            </a:prstGeom>
          </p:spPr>
        </p:pic>
        <p:pic>
          <p:nvPicPr>
            <p:cNvPr id="8" name="图片 7"/>
            <p:cNvPicPr>
              <a:picLocks noChangeAspect="1"/>
            </p:cNvPicPr>
            <p:nvPr/>
          </p:nvPicPr>
          <p:blipFill>
            <a:blip r:embed="rId4"/>
            <a:stretch>
              <a:fillRect/>
            </a:stretch>
          </p:blipFill>
          <p:spPr>
            <a:xfrm>
              <a:off x="1066" y="9557"/>
              <a:ext cx="5520" cy="590"/>
            </a:xfrm>
            <a:prstGeom prst="rect">
              <a:avLst/>
            </a:prstGeom>
          </p:spPr>
        </p:pic>
      </p:grpSp>
      <p:sp>
        <p:nvSpPr>
          <p:cNvPr id="10" name="文本框 9"/>
          <p:cNvSpPr txBox="1"/>
          <p:nvPr/>
        </p:nvSpPr>
        <p:spPr>
          <a:xfrm>
            <a:off x="0" y="5461635"/>
            <a:ext cx="920115" cy="245110"/>
          </a:xfrm>
          <a:prstGeom prst="rect">
            <a:avLst/>
          </a:prstGeom>
          <a:noFill/>
        </p:spPr>
        <p:txBody>
          <a:bodyPr wrap="square" rtlCol="0">
            <a:spAutoFit/>
          </a:bodyPr>
          <a:p>
            <a:r>
              <a:rPr lang="zh-CN" altLang="en-US" sz="1000"/>
              <a:t>由</a:t>
            </a:r>
            <a:r>
              <a:rPr lang="en-US" altLang="zh-CN" sz="1000"/>
              <a:t>LLM</a:t>
            </a:r>
            <a:r>
              <a:rPr lang="zh-CN" altLang="en-US" sz="1000"/>
              <a:t>生成</a:t>
            </a:r>
            <a:endParaRPr lang="zh-CN" altLang="en-US" sz="1000"/>
          </a:p>
        </p:txBody>
      </p:sp>
      <p:grpSp>
        <p:nvGrpSpPr>
          <p:cNvPr id="13" name="组合 12"/>
          <p:cNvGrpSpPr/>
          <p:nvPr/>
        </p:nvGrpSpPr>
        <p:grpSpPr>
          <a:xfrm>
            <a:off x="4725035" y="4864735"/>
            <a:ext cx="3543300" cy="1137285"/>
            <a:chOff x="7649" y="7601"/>
            <a:chExt cx="5580" cy="1791"/>
          </a:xfrm>
        </p:grpSpPr>
        <p:pic>
          <p:nvPicPr>
            <p:cNvPr id="11" name="图片 10"/>
            <p:cNvPicPr>
              <a:picLocks noChangeAspect="1"/>
            </p:cNvPicPr>
            <p:nvPr/>
          </p:nvPicPr>
          <p:blipFill>
            <a:blip r:embed="rId5"/>
            <a:stretch>
              <a:fillRect/>
            </a:stretch>
          </p:blipFill>
          <p:spPr>
            <a:xfrm>
              <a:off x="7649" y="7601"/>
              <a:ext cx="5580" cy="940"/>
            </a:xfrm>
            <a:prstGeom prst="rect">
              <a:avLst/>
            </a:prstGeom>
          </p:spPr>
        </p:pic>
        <p:pic>
          <p:nvPicPr>
            <p:cNvPr id="12" name="图片 11"/>
            <p:cNvPicPr>
              <a:picLocks noChangeAspect="1"/>
            </p:cNvPicPr>
            <p:nvPr/>
          </p:nvPicPr>
          <p:blipFill>
            <a:blip r:embed="rId6"/>
            <a:stretch>
              <a:fillRect/>
            </a:stretch>
          </p:blipFill>
          <p:spPr>
            <a:xfrm>
              <a:off x="7649" y="8802"/>
              <a:ext cx="5360" cy="590"/>
            </a:xfrm>
            <a:prstGeom prst="rect">
              <a:avLst/>
            </a:prstGeom>
          </p:spPr>
        </p:pic>
      </p:grpSp>
      <p:sp>
        <p:nvSpPr>
          <p:cNvPr id="14" name="文本框 13"/>
          <p:cNvSpPr txBox="1"/>
          <p:nvPr/>
        </p:nvSpPr>
        <p:spPr>
          <a:xfrm>
            <a:off x="3975735" y="5307965"/>
            <a:ext cx="920115" cy="398780"/>
          </a:xfrm>
          <a:prstGeom prst="rect">
            <a:avLst/>
          </a:prstGeom>
          <a:noFill/>
        </p:spPr>
        <p:txBody>
          <a:bodyPr wrap="square" rtlCol="0">
            <a:spAutoFit/>
          </a:bodyPr>
          <a:p>
            <a:r>
              <a:rPr lang="zh-CN" altLang="en-US" sz="1000"/>
              <a:t>对现有图谱的</a:t>
            </a:r>
            <a:r>
              <a:rPr lang="zh-CN" altLang="en-US" sz="1000"/>
              <a:t>贡献</a:t>
            </a:r>
            <a:endParaRPr lang="zh-CN" altLang="en-US" sz="1000"/>
          </a:p>
        </p:txBody>
      </p:sp>
      <p:pic>
        <p:nvPicPr>
          <p:cNvPr id="15" name="图片 14"/>
          <p:cNvPicPr>
            <a:picLocks noChangeAspect="1"/>
          </p:cNvPicPr>
          <p:nvPr/>
        </p:nvPicPr>
        <p:blipFill>
          <a:blip r:embed="rId7"/>
          <a:stretch>
            <a:fillRect/>
          </a:stretch>
        </p:blipFill>
        <p:spPr>
          <a:xfrm>
            <a:off x="8995410" y="4511040"/>
            <a:ext cx="2989580" cy="2020570"/>
          </a:xfrm>
          <a:prstGeom prst="rect">
            <a:avLst/>
          </a:prstGeom>
        </p:spPr>
      </p:pic>
      <p:sp>
        <p:nvSpPr>
          <p:cNvPr id="16" name="文本框 15"/>
          <p:cNvSpPr txBox="1"/>
          <p:nvPr/>
        </p:nvSpPr>
        <p:spPr>
          <a:xfrm>
            <a:off x="8205470" y="5307965"/>
            <a:ext cx="920115" cy="398780"/>
          </a:xfrm>
          <a:prstGeom prst="rect">
            <a:avLst/>
          </a:prstGeom>
          <a:noFill/>
        </p:spPr>
        <p:txBody>
          <a:bodyPr wrap="square" rtlCol="0">
            <a:spAutoFit/>
          </a:bodyPr>
          <a:p>
            <a:r>
              <a:rPr lang="zh-CN" altLang="en-US" sz="1000"/>
              <a:t>抽取的</a:t>
            </a:r>
            <a:r>
              <a:rPr lang="zh-CN" altLang="en-US" sz="1000"/>
              <a:t>正确率</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657215" y="1310640"/>
            <a:ext cx="3835400" cy="4236720"/>
          </a:xfrm>
          <a:prstGeom prst="rect">
            <a:avLst/>
          </a:prstGeom>
        </p:spPr>
      </p:pic>
      <p:sp>
        <p:nvSpPr>
          <p:cNvPr id="5" name="文本框 4"/>
          <p:cNvSpPr txBox="1"/>
          <p:nvPr/>
        </p:nvSpPr>
        <p:spPr>
          <a:xfrm>
            <a:off x="1036955" y="3079750"/>
            <a:ext cx="4154805" cy="58356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best agent</a:t>
            </a:r>
            <a:r>
              <a:rPr lang="zh-CN" altLang="en-US" sz="1600"/>
              <a:t>：对文本分段总结摘要，并在三元组抽取阶段作为</a:t>
            </a:r>
            <a:r>
              <a:rPr lang="en-US" altLang="zh-CN" sz="1600"/>
              <a:t>prompt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829310" y="1132205"/>
            <a:ext cx="10457815" cy="1938020"/>
          </a:xfrm>
          <a:prstGeom prst="rect">
            <a:avLst/>
          </a:prstGeom>
          <a:noFill/>
        </p:spPr>
        <p:txBody>
          <a:bodyPr wrap="square" rtlCol="0">
            <a:spAutoFit/>
          </a:bodyPr>
          <a:p>
            <a:r>
              <a:rPr lang="en-US" altLang="zh-CN" sz="800"/>
              <a:t>think:</a:t>
            </a:r>
            <a:endParaRPr lang="en-US" altLang="zh-CN" sz="800"/>
          </a:p>
          <a:p>
            <a:endParaRPr lang="en-US" altLang="zh-CN" sz="800"/>
          </a:p>
          <a:p>
            <a:r>
              <a:rPr lang="zh-CN" altLang="en-US" sz="800"/>
              <a:t>如果能将文本，细粒度分割，按照不同的方面（案件事实的段落</a:t>
            </a:r>
            <a:r>
              <a:rPr lang="en-US" altLang="zh-CN" sz="800"/>
              <a:t>/</a:t>
            </a:r>
            <a:r>
              <a:rPr lang="zh-CN" altLang="en-US" sz="800"/>
              <a:t>罗列证据的段落）分割</a:t>
            </a:r>
            <a:endParaRPr lang="zh-CN" altLang="en-US" sz="800"/>
          </a:p>
          <a:p>
            <a:endParaRPr lang="zh-CN" altLang="en-US" sz="800"/>
          </a:p>
          <a:p>
            <a:endParaRPr lang="zh-CN" altLang="en-US" sz="800"/>
          </a:p>
          <a:p>
            <a:r>
              <a:rPr lang="zh-CN" altLang="en-US" sz="800"/>
              <a:t>然后根据不同的段落确认抽取类型（实体</a:t>
            </a:r>
            <a:r>
              <a:rPr lang="en-US" altLang="zh-CN" sz="800"/>
              <a:t>-</a:t>
            </a:r>
            <a:r>
              <a:rPr lang="zh-CN" altLang="en-US" sz="800"/>
              <a:t>实体提取</a:t>
            </a:r>
            <a:r>
              <a:rPr lang="en-US" altLang="zh-CN" sz="800"/>
              <a:t> </a:t>
            </a:r>
            <a:r>
              <a:rPr lang="zh-CN" altLang="en-US" sz="800"/>
              <a:t>还是</a:t>
            </a:r>
            <a:r>
              <a:rPr lang="en-US" altLang="zh-CN" sz="800"/>
              <a:t> </a:t>
            </a:r>
            <a:r>
              <a:rPr lang="zh-CN" altLang="en-US" sz="800"/>
              <a:t>实体</a:t>
            </a:r>
            <a:r>
              <a:rPr lang="en-US" altLang="zh-CN" sz="800"/>
              <a:t>-</a:t>
            </a:r>
            <a:r>
              <a:rPr lang="zh-CN" altLang="en-US" sz="800"/>
              <a:t>事件提取</a:t>
            </a:r>
            <a:r>
              <a:rPr lang="en-US" altLang="zh-CN" sz="800"/>
              <a:t> </a:t>
            </a:r>
            <a:r>
              <a:rPr lang="zh-CN" altLang="en-US" sz="800"/>
              <a:t>还是</a:t>
            </a:r>
            <a:r>
              <a:rPr lang="en-US" altLang="zh-CN" sz="800"/>
              <a:t> </a:t>
            </a:r>
            <a:r>
              <a:rPr lang="zh-CN" altLang="en-US" sz="800"/>
              <a:t>事件</a:t>
            </a:r>
            <a:r>
              <a:rPr lang="en-US" altLang="zh-CN" sz="800"/>
              <a:t>-</a:t>
            </a:r>
            <a:r>
              <a:rPr lang="zh-CN" altLang="en-US" sz="800"/>
              <a:t>事件</a:t>
            </a:r>
            <a:r>
              <a:rPr lang="zh-CN" altLang="en-US" sz="800"/>
              <a:t>提取）</a:t>
            </a:r>
            <a:endParaRPr lang="zh-CN" altLang="en-US" sz="800"/>
          </a:p>
          <a:p>
            <a:endParaRPr lang="zh-CN" altLang="en-US" sz="800"/>
          </a:p>
          <a:p>
            <a:endParaRPr lang="zh-CN" altLang="en-US" sz="800"/>
          </a:p>
          <a:p>
            <a:r>
              <a:rPr lang="zh-CN" altLang="en-US" sz="800"/>
              <a:t>根据不同的抽取类型，选择文本处理方式</a:t>
            </a:r>
            <a:r>
              <a:rPr lang="en-US" altLang="zh-CN" sz="800"/>
              <a:t>--&gt;</a:t>
            </a:r>
            <a:r>
              <a:rPr lang="zh-CN" altLang="en-US" sz="800"/>
              <a:t>事件类型原始文本冗余，对原始的文本段做摘要，然后从摘要</a:t>
            </a:r>
            <a:r>
              <a:rPr lang="zh-CN" altLang="en-US" sz="800"/>
              <a:t>三元组</a:t>
            </a:r>
            <a:endParaRPr lang="zh-CN" altLang="en-US" sz="800"/>
          </a:p>
          <a:p>
            <a:endParaRPr lang="zh-CN" altLang="en-US" sz="800"/>
          </a:p>
          <a:p>
            <a:endParaRPr lang="zh-CN" altLang="en-US" sz="800"/>
          </a:p>
          <a:p>
            <a:r>
              <a:rPr lang="zh-CN" altLang="en-US" sz="800"/>
              <a:t>实体</a:t>
            </a:r>
            <a:r>
              <a:rPr lang="en-US" altLang="zh-CN" sz="800"/>
              <a:t>Normalization  +  </a:t>
            </a:r>
            <a:r>
              <a:rPr lang="zh-CN" altLang="en-US" sz="800"/>
              <a:t>关系</a:t>
            </a:r>
            <a:r>
              <a:rPr lang="en-US" altLang="zh-CN" sz="800"/>
              <a:t>Normalization +  </a:t>
            </a:r>
            <a:r>
              <a:rPr lang="zh-CN" altLang="en-US" sz="800"/>
              <a:t>把事件摘要也</a:t>
            </a:r>
            <a:r>
              <a:rPr lang="en-US" altLang="zh-CN" sz="800"/>
              <a:t>Normalization</a:t>
            </a:r>
            <a:r>
              <a:rPr lang="zh-CN" altLang="en-US" sz="800"/>
              <a:t>？？（可能上下文中同个事件以不同方式出现多次</a:t>
            </a:r>
            <a:r>
              <a:rPr lang="en-US" altLang="zh-CN" sz="800"/>
              <a:t>--</a:t>
            </a:r>
            <a:r>
              <a:rPr lang="zh-CN" altLang="en-US" sz="800"/>
              <a:t>》</a:t>
            </a:r>
            <a:r>
              <a:rPr lang="en-US" altLang="zh-CN" sz="800"/>
              <a:t>  </a:t>
            </a:r>
            <a:r>
              <a:rPr lang="zh-CN" altLang="en-US" sz="800"/>
              <a:t>马某在上学是被弃养</a:t>
            </a:r>
            <a:r>
              <a:rPr lang="en-US" altLang="zh-CN" sz="800"/>
              <a:t>==</a:t>
            </a:r>
            <a:r>
              <a:rPr lang="zh-CN" altLang="en-US" sz="800"/>
              <a:t>由于马某被</a:t>
            </a:r>
            <a:r>
              <a:rPr lang="zh-CN" altLang="en-US" sz="800"/>
              <a:t>弃养）</a:t>
            </a:r>
            <a:endParaRPr lang="zh-CN" altLang="en-US" sz="800"/>
          </a:p>
          <a:p>
            <a:endParaRPr lang="en-US" altLang="zh-CN" sz="800"/>
          </a:p>
          <a:p>
            <a:endParaRPr lang="en-US" altLang="zh-CN" sz="800"/>
          </a:p>
          <a:p>
            <a:r>
              <a:rPr lang="zh-CN" altLang="en-US" sz="800">
                <a:sym typeface="+mn-ea"/>
              </a:rPr>
              <a:t>构建最终的图谱</a:t>
            </a:r>
            <a:endParaRPr lang="en-US" altLang="zh-CN" sz="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807700" cy="511175"/>
          </a:xfrm>
        </p:spPr>
        <p:txBody>
          <a:bodyPr/>
          <a:p>
            <a:r>
              <a:rPr lang="en-US" altLang="zh-CN">
                <a:sym typeface="+mn-ea"/>
              </a:rPr>
              <a:t>8.</a:t>
            </a:r>
            <a:r>
              <a:rPr lang="en-US" altLang="zh-CN"/>
              <a:t>oreLLM</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100518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WhenPhrases Meet Probabilities: Enabling Open Relation Extraction with Cooperating Large Language Models--</a:t>
            </a:r>
            <a:r>
              <a:rPr lang="en-US" altLang="zh-CN" sz="1600" b="1">
                <a:solidFill>
                  <a:srgbClr val="000000"/>
                </a:solidFill>
                <a:latin typeface="Times New Roman" panose="02020603050405020304" charset="0"/>
                <a:ea typeface="NimbusRomNo9L-Medi"/>
                <a:cs typeface="Times New Roman" panose="02020603050405020304" charset="0"/>
                <a:sym typeface="+mn-ea"/>
              </a:rPr>
              <a:t>ACL2024</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8235950" y="1383665"/>
            <a:ext cx="2919095" cy="3545840"/>
          </a:xfrm>
          <a:prstGeom prst="rect">
            <a:avLst/>
          </a:prstGeom>
          <a:noFill/>
        </p:spPr>
        <p:txBody>
          <a:bodyPr wrap="square" rtlCol="0">
            <a:noAutofit/>
          </a:bodyPr>
          <a:p>
            <a:endParaRPr lang="zh-CN" altLang="en-US"/>
          </a:p>
          <a:p>
            <a:endParaRPr lang="zh-CN" altLang="en-US"/>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的三阶段三元组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提取：</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stage1: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stage3: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抽取了文中的实体、事件、关系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51155" y="1319530"/>
            <a:ext cx="7430770" cy="452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9.LKD-KGC</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11" name="文本框 10"/>
          <p:cNvSpPr txBox="1"/>
          <p:nvPr/>
        </p:nvSpPr>
        <p:spPr>
          <a:xfrm>
            <a:off x="629920" y="74422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09295" y="1051560"/>
            <a:ext cx="10614660" cy="275590"/>
          </a:xfrm>
          <a:prstGeom prst="rect">
            <a:avLst/>
          </a:prstGeom>
          <a:noFill/>
        </p:spPr>
        <p:txBody>
          <a:bodyPr wrap="square" rtlCol="0">
            <a:spAutoFit/>
          </a:bodyPr>
          <a:p>
            <a:r>
              <a:rPr lang="zh-CN" altLang="en-US" sz="1200"/>
              <a:t>文档级的图谱构建，针对的场景是</a:t>
            </a:r>
            <a:r>
              <a:rPr lang="en-US" altLang="zh-CN" sz="1200"/>
              <a:t>  </a:t>
            </a:r>
            <a:r>
              <a:rPr lang="zh-CN" altLang="en-US" sz="1200"/>
              <a:t>游戏</a:t>
            </a:r>
            <a:r>
              <a:rPr lang="en-US" altLang="zh-CN" sz="1200"/>
              <a:t> - </a:t>
            </a:r>
            <a:r>
              <a:rPr lang="zh-CN" altLang="en-US" sz="1200"/>
              <a:t>射击游戏</a:t>
            </a:r>
            <a:r>
              <a:rPr lang="en-US" altLang="zh-CN" sz="1200"/>
              <a:t> - </a:t>
            </a:r>
            <a:r>
              <a:rPr lang="zh-CN" altLang="en-US" sz="1200"/>
              <a:t>第一人称射击</a:t>
            </a:r>
            <a:r>
              <a:rPr lang="en-US" altLang="zh-CN" sz="1200"/>
              <a:t> - doc1/doc2/doc3 </a:t>
            </a:r>
            <a:r>
              <a:rPr lang="zh-CN" altLang="en-US" sz="1200"/>
              <a:t>这种</a:t>
            </a:r>
            <a:r>
              <a:rPr lang="zh-CN" altLang="en-US" sz="1200">
                <a:solidFill>
                  <a:srgbClr val="FF0000"/>
                </a:solidFill>
              </a:rPr>
              <a:t>层级结构</a:t>
            </a:r>
            <a:r>
              <a:rPr lang="zh-CN" altLang="en-US" sz="1200"/>
              <a:t>的文档，生成摘要做</a:t>
            </a:r>
            <a:r>
              <a:rPr lang="en-US" altLang="zh-CN" sz="1200"/>
              <a:t>prompt</a:t>
            </a:r>
            <a:endParaRPr lang="en-US" altLang="zh-CN" sz="1200"/>
          </a:p>
        </p:txBody>
      </p:sp>
      <p:sp>
        <p:nvSpPr>
          <p:cNvPr id="7" name="文本框 6"/>
          <p:cNvSpPr txBox="1"/>
          <p:nvPr/>
        </p:nvSpPr>
        <p:spPr>
          <a:xfrm>
            <a:off x="629920" y="1987550"/>
            <a:ext cx="10144125" cy="338455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motivation:</a:t>
            </a:r>
            <a:endParaRPr lang="en-US" altLang="zh-CN">
              <a:latin typeface="Times New Roman" panose="02020603050405020304" charset="0"/>
              <a:cs typeface="Times New Roman" panose="02020603050405020304" charset="0"/>
            </a:endParaRPr>
          </a:p>
          <a:p>
            <a:r>
              <a:rPr lang="zh-CN" altLang="en-US" sz="1400">
                <a:latin typeface="Times New Roman" panose="02020603050405020304" charset="0"/>
                <a:cs typeface="Times New Roman" panose="02020603050405020304" charset="0"/>
              </a:rPr>
              <a:t>作者把当前的</a:t>
            </a:r>
            <a:r>
              <a:rPr lang="en-US" altLang="zh-CN" sz="1400">
                <a:latin typeface="Times New Roman" panose="02020603050405020304" charset="0"/>
                <a:cs typeface="Times New Roman" panose="02020603050405020304" charset="0"/>
              </a:rPr>
              <a:t>LLM</a:t>
            </a:r>
            <a:r>
              <a:rPr lang="zh-CN" altLang="en-US" sz="1400">
                <a:latin typeface="Times New Roman" panose="02020603050405020304" charset="0"/>
                <a:cs typeface="Times New Roman" panose="02020603050405020304" charset="0"/>
              </a:rPr>
              <a:t>构建分为三类：</a:t>
            </a:r>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1.</a:t>
            </a:r>
            <a:r>
              <a:rPr lang="en-US" altLang="zh-CN" sz="1400">
                <a:solidFill>
                  <a:srgbClr val="FF0000"/>
                </a:solidFill>
                <a:latin typeface="Times New Roman" panose="02020603050405020304" charset="0"/>
                <a:cs typeface="Times New Roman" panose="02020603050405020304" charset="0"/>
              </a:rPr>
              <a:t>Fine-tuned Language Models</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SFT</a:t>
            </a:r>
            <a:r>
              <a:rPr lang="zh-CN" altLang="en-US" sz="1400">
                <a:latin typeface="Times New Roman" panose="02020603050405020304" charset="0"/>
                <a:cs typeface="Times New Roman" panose="02020603050405020304" charset="0"/>
              </a:rPr>
              <a:t>）</a:t>
            </a:r>
            <a:endParaRPr lang="zh-CN" altLang="en-US"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2.</a:t>
            </a:r>
            <a:r>
              <a:rPr lang="en-US" altLang="zh-CN" sz="1400">
                <a:solidFill>
                  <a:srgbClr val="FF0000"/>
                </a:solidFill>
                <a:latin typeface="Times New Roman" panose="02020603050405020304" charset="0"/>
                <a:cs typeface="Times New Roman" panose="02020603050405020304" charset="0"/>
              </a:rPr>
              <a:t>Schema Guidance</a:t>
            </a:r>
            <a:r>
              <a:rPr lang="en-US" altLang="zh-CN" sz="1400">
                <a:latin typeface="Times New Roman" panose="02020603050405020304" charset="0"/>
                <a:cs typeface="Times New Roman" panose="02020603050405020304" charset="0"/>
              </a:rPr>
              <a:t>:EDC(</a:t>
            </a:r>
            <a:r>
              <a:rPr lang="zh-CN" altLang="en-US" sz="1400">
                <a:latin typeface="Times New Roman" panose="02020603050405020304" charset="0"/>
                <a:cs typeface="Times New Roman" panose="02020603050405020304" charset="0"/>
              </a:rPr>
              <a:t>实际上不完全是</a:t>
            </a:r>
            <a:r>
              <a:rPr lang="en-US" altLang="zh-CN" sz="1400">
                <a:latin typeface="Times New Roman" panose="02020603050405020304" charset="0"/>
                <a:cs typeface="Times New Roman" panose="02020603050405020304" charset="0"/>
              </a:rPr>
              <a:t>)</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oneKE</a:t>
            </a:r>
            <a:r>
              <a:rPr lang="zh-CN" altLang="en-US" sz="1400">
                <a:latin typeface="Times New Roman" panose="02020603050405020304" charset="0"/>
                <a:cs typeface="Times New Roman" panose="02020603050405020304" charset="0"/>
              </a:rPr>
              <a:t>（给定</a:t>
            </a:r>
            <a:r>
              <a:rPr lang="en-US" altLang="zh-CN" sz="1400">
                <a:latin typeface="Times New Roman" panose="02020603050405020304" charset="0"/>
                <a:cs typeface="Times New Roman" panose="02020603050405020304" charset="0"/>
              </a:rPr>
              <a:t>schema,</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Self-Consistency</a:t>
            </a:r>
            <a:r>
              <a:rPr lang="zh-CN" altLang="en-US" sz="1400">
                <a:latin typeface="Times New Roman" panose="02020603050405020304" charset="0"/>
                <a:cs typeface="Times New Roman" panose="02020603050405020304" charset="0"/>
              </a:rPr>
              <a:t>区分正负样本做</a:t>
            </a:r>
            <a:r>
              <a:rPr lang="en-US" altLang="zh-CN" sz="1400">
                <a:latin typeface="Times New Roman" panose="02020603050405020304" charset="0"/>
                <a:cs typeface="Times New Roman" panose="02020603050405020304" charset="0"/>
              </a:rPr>
              <a:t>prompt</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CoT-Ontology</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KBTE</a:t>
            </a:r>
            <a:r>
              <a:rPr lang="zh-CN" altLang="en-US" sz="1400">
                <a:latin typeface="Times New Roman" panose="02020603050405020304" charset="0"/>
                <a:cs typeface="Times New Roman" panose="02020603050405020304" charset="0"/>
              </a:rPr>
              <a:t>（人工标识三元组作为知识库</a:t>
            </a:r>
            <a:r>
              <a:rPr lang="en-US" altLang="zh-CN" sz="1400">
                <a:latin typeface="Times New Roman" panose="02020603050405020304" charset="0"/>
                <a:cs typeface="Times New Roman" panose="02020603050405020304" charset="0"/>
              </a:rPr>
              <a:t>,</a:t>
            </a:r>
            <a:r>
              <a:rPr lang="zh-CN" altLang="en-US" sz="1400">
                <a:latin typeface="Times New Roman" panose="02020603050405020304" charset="0"/>
                <a:cs typeface="Times New Roman" panose="02020603050405020304" charset="0"/>
              </a:rPr>
              <a:t>和</a:t>
            </a:r>
            <a:r>
              <a:rPr lang="en-US" altLang="zh-CN" sz="1400">
                <a:latin typeface="Times New Roman" panose="02020603050405020304" charset="0"/>
                <a:cs typeface="Times New Roman" panose="02020603050405020304" charset="0"/>
              </a:rPr>
              <a:t>oneKE</a:t>
            </a:r>
            <a:r>
              <a:rPr lang="zh-CN" altLang="en-US" sz="1400">
                <a:latin typeface="Times New Roman" panose="02020603050405020304" charset="0"/>
                <a:cs typeface="Times New Roman" panose="02020603050405020304" charset="0"/>
              </a:rPr>
              <a:t>很像）</a:t>
            </a:r>
            <a:endParaRPr lang="en-US" altLang="zh-CN"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3.</a:t>
            </a:r>
            <a:r>
              <a:rPr lang="en-US" altLang="zh-CN" sz="1400">
                <a:solidFill>
                  <a:srgbClr val="FF0000"/>
                </a:solidFill>
                <a:latin typeface="Times New Roman" panose="02020603050405020304" charset="0"/>
                <a:cs typeface="Times New Roman" panose="02020603050405020304" charset="0"/>
              </a:rPr>
              <a:t>Reference Knowledge Integration</a:t>
            </a:r>
            <a:r>
              <a:rPr lang="en-US" altLang="zh-CN" sz="1400">
                <a:latin typeface="Times New Roman" panose="02020603050405020304" charset="0"/>
                <a:cs typeface="Times New Roman" panose="02020603050405020304" charset="0"/>
              </a:rPr>
              <a:t>:AutoKG</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agent</a:t>
            </a:r>
            <a:r>
              <a:rPr lang="zh-CN" altLang="en-US" sz="1400">
                <a:latin typeface="Times New Roman" panose="02020603050405020304" charset="0"/>
                <a:cs typeface="Times New Roman" panose="02020603050405020304" charset="0"/>
              </a:rPr>
              <a:t>网上</a:t>
            </a:r>
            <a:r>
              <a:rPr lang="zh-CN" altLang="en-US" sz="1400">
                <a:latin typeface="Times New Roman" panose="02020603050405020304" charset="0"/>
                <a:cs typeface="Times New Roman" panose="02020603050405020304" charset="0"/>
              </a:rPr>
              <a:t>搜）、</a:t>
            </a:r>
            <a:r>
              <a:rPr lang="en-US" altLang="zh-CN" sz="1400">
                <a:latin typeface="Times New Roman" panose="02020603050405020304" charset="0"/>
                <a:cs typeface="Times New Roman" panose="02020603050405020304" charset="0"/>
              </a:rPr>
              <a:t>sac-KG(</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wiki,</a:t>
            </a:r>
            <a:r>
              <a:rPr lang="zh-CN" altLang="en-US" sz="1400">
                <a:latin typeface="Times New Roman" panose="02020603050405020304" charset="0"/>
                <a:cs typeface="Times New Roman" panose="02020603050405020304" charset="0"/>
              </a:rPr>
              <a:t>已有图谱等作为知识参考</a:t>
            </a:r>
            <a:r>
              <a:rPr lang="en-US" altLang="zh-CN" sz="1400">
                <a:latin typeface="Times New Roman" panose="02020603050405020304" charset="0"/>
                <a:cs typeface="Times New Roman" panose="02020603050405020304" charset="0"/>
              </a:rPr>
              <a:t>)</a:t>
            </a:r>
            <a:endParaRPr lang="en-US" altLang="zh-CN"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4.</a:t>
            </a:r>
            <a:r>
              <a:rPr lang="zh-CN" altLang="en-US" sz="1400">
                <a:latin typeface="Times New Roman" panose="02020603050405020304" charset="0"/>
                <a:cs typeface="Times New Roman" panose="02020603050405020304" charset="0"/>
              </a:rPr>
              <a:t>之前尝试的</a:t>
            </a:r>
            <a:r>
              <a:rPr lang="en-US" altLang="zh-CN" sz="1400">
                <a:latin typeface="Times New Roman" panose="02020603050405020304" charset="0"/>
                <a:cs typeface="Times New Roman" panose="02020603050405020304" charset="0"/>
              </a:rPr>
              <a:t>AutoSchemaKG</a:t>
            </a:r>
            <a:r>
              <a:rPr lang="zh-CN" altLang="en-US" sz="1400">
                <a:latin typeface="Times New Roman" panose="02020603050405020304" charset="0"/>
                <a:cs typeface="Times New Roman" panose="02020603050405020304" charset="0"/>
              </a:rPr>
              <a:t>不属于这几类，没有任何引导（只有节点上下文），</a:t>
            </a:r>
            <a:r>
              <a:rPr lang="zh-CN" altLang="en-US" sz="1400">
                <a:latin typeface="Times New Roman" panose="02020603050405020304" charset="0"/>
                <a:cs typeface="Times New Roman" panose="02020603050405020304" charset="0"/>
              </a:rPr>
              <a:t>所以效果也不好</a:t>
            </a:r>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r>
              <a:rPr lang="zh-CN" altLang="en-US" sz="1400">
                <a:solidFill>
                  <a:srgbClr val="FF0000"/>
                </a:solidFill>
                <a:latin typeface="Times New Roman" panose="02020603050405020304" charset="0"/>
                <a:cs typeface="Times New Roman" panose="02020603050405020304" charset="0"/>
              </a:rPr>
              <a:t>本文</a:t>
            </a:r>
            <a:r>
              <a:rPr lang="zh-CN" altLang="en-US" sz="1400">
                <a:latin typeface="Times New Roman" panose="02020603050405020304" charset="0"/>
                <a:cs typeface="Times New Roman" panose="02020603050405020304" charset="0"/>
              </a:rPr>
              <a:t>：不需要外部知识（特地提了内网场景。。）不需要给定</a:t>
            </a:r>
            <a:r>
              <a:rPr lang="en-US" altLang="zh-CN" sz="1400">
                <a:latin typeface="Times New Roman" panose="02020603050405020304" charset="0"/>
                <a:cs typeface="Times New Roman" panose="02020603050405020304" charset="0"/>
              </a:rPr>
              <a:t>schema   </a:t>
            </a:r>
            <a:r>
              <a:rPr lang="zh-CN" altLang="en-US" sz="1400">
                <a:latin typeface="Times New Roman" panose="02020603050405020304" charset="0"/>
                <a:cs typeface="Times New Roman" panose="02020603050405020304" charset="0"/>
              </a:rPr>
              <a:t>的</a:t>
            </a:r>
            <a:r>
              <a:rPr lang="en-US" altLang="zh-CN" sz="1400">
                <a:latin typeface="Times New Roman" panose="02020603050405020304" charset="0"/>
                <a:cs typeface="Times New Roman" panose="02020603050405020304" charset="0"/>
              </a:rPr>
              <a:t>KGC</a:t>
            </a:r>
            <a:endParaRPr lang="en-US" altLang="zh-CN" sz="1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9.LKD-KGC</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38100" y="1033780"/>
            <a:ext cx="6090285" cy="4897755"/>
          </a:xfrm>
          <a:prstGeom prst="rect">
            <a:avLst/>
          </a:prstGeom>
        </p:spPr>
      </p:pic>
      <p:sp>
        <p:nvSpPr>
          <p:cNvPr id="5" name="文本框 4"/>
          <p:cNvSpPr txBox="1"/>
          <p:nvPr/>
        </p:nvSpPr>
        <p:spPr>
          <a:xfrm>
            <a:off x="7164705" y="776605"/>
            <a:ext cx="4726305" cy="1245235"/>
          </a:xfrm>
          <a:prstGeom prst="rect">
            <a:avLst/>
          </a:prstGeom>
          <a:noFill/>
        </p:spPr>
        <p:txBody>
          <a:bodyPr wrap="square" rtlCol="0">
            <a:spAutoFit/>
          </a:bodyPr>
          <a:p>
            <a:pPr indent="0" fontAlgn="auto">
              <a:lnSpc>
                <a:spcPct val="150000"/>
              </a:lnSpc>
            </a:pPr>
            <a:r>
              <a:rPr lang="zh-CN" altLang="en-US" sz="1000"/>
              <a:t>针对文档树，</a:t>
            </a:r>
            <a:r>
              <a:rPr lang="en-US" altLang="zh-CN" sz="1000"/>
              <a:t>LLM</a:t>
            </a:r>
            <a:r>
              <a:rPr lang="zh-CN" altLang="en-US" sz="1000"/>
              <a:t>自底向上生成摘要，再从上到下让</a:t>
            </a:r>
            <a:r>
              <a:rPr lang="en-US" altLang="zh-CN" sz="1000"/>
              <a:t>LLM</a:t>
            </a:r>
            <a:r>
              <a:rPr lang="zh-CN" altLang="en-US" sz="1000"/>
              <a:t>根据摘要生成访问顺序。在对第</a:t>
            </a:r>
            <a:r>
              <a:rPr lang="en-US" altLang="zh-CN" sz="1000"/>
              <a:t>N</a:t>
            </a:r>
            <a:r>
              <a:rPr lang="zh-CN" altLang="en-US" sz="1000"/>
              <a:t>个文档抽取之前，</a:t>
            </a:r>
            <a:r>
              <a:rPr lang="en-US" altLang="zh-CN" sz="1000"/>
              <a:t>Summarize all documents again based on prior knowledge</a:t>
            </a:r>
            <a:r>
              <a:rPr lang="zh-CN" altLang="en-US" sz="1000"/>
              <a:t>作为</a:t>
            </a:r>
            <a:r>
              <a:rPr lang="en-US" altLang="zh-CN" sz="1000"/>
              <a:t>prompt(</a:t>
            </a:r>
            <a:r>
              <a:rPr lang="zh-CN" altLang="en-US" sz="1000"/>
              <a:t>实际上由于太长了，用摘要的</a:t>
            </a:r>
            <a:r>
              <a:rPr lang="en-US" altLang="zh-CN" sz="1000"/>
              <a:t>embedding</a:t>
            </a:r>
            <a:r>
              <a:rPr lang="zh-CN" altLang="en-US" sz="1000"/>
              <a:t>的向量检索相似度的</a:t>
            </a:r>
            <a:r>
              <a:rPr lang="en-US" altLang="zh-CN" sz="1000"/>
              <a:t>top10)</a:t>
            </a:r>
            <a:endParaRPr lang="en-US" altLang="zh-CN" sz="1000"/>
          </a:p>
          <a:p>
            <a:pPr indent="0" fontAlgn="auto">
              <a:lnSpc>
                <a:spcPct val="150000"/>
              </a:lnSpc>
            </a:pPr>
            <a:endParaRPr lang="en-US" altLang="zh-CN" sz="1000"/>
          </a:p>
        </p:txBody>
      </p:sp>
      <p:pic>
        <p:nvPicPr>
          <p:cNvPr id="6" name="图片 5"/>
          <p:cNvPicPr>
            <a:picLocks noChangeAspect="1"/>
          </p:cNvPicPr>
          <p:nvPr/>
        </p:nvPicPr>
        <p:blipFill>
          <a:blip r:embed="rId2"/>
          <a:stretch>
            <a:fillRect/>
          </a:stretch>
        </p:blipFill>
        <p:spPr>
          <a:xfrm>
            <a:off x="8319135" y="3191510"/>
            <a:ext cx="2878455" cy="1470025"/>
          </a:xfrm>
          <a:prstGeom prst="rect">
            <a:avLst/>
          </a:prstGeom>
        </p:spPr>
      </p:pic>
      <p:sp>
        <p:nvSpPr>
          <p:cNvPr id="7" name="文本框 6"/>
          <p:cNvSpPr txBox="1"/>
          <p:nvPr/>
        </p:nvSpPr>
        <p:spPr>
          <a:xfrm>
            <a:off x="7384415" y="2946400"/>
            <a:ext cx="3880485" cy="245110"/>
          </a:xfrm>
          <a:prstGeom prst="rect">
            <a:avLst/>
          </a:prstGeom>
          <a:noFill/>
        </p:spPr>
        <p:txBody>
          <a:bodyPr wrap="square" rtlCol="0">
            <a:spAutoFit/>
          </a:bodyPr>
          <a:p>
            <a:r>
              <a:rPr lang="zh-CN" altLang="en-US" sz="1000">
                <a:solidFill>
                  <a:srgbClr val="FF0000"/>
                </a:solidFill>
              </a:rPr>
              <a:t>实体用</a:t>
            </a:r>
            <a:r>
              <a:rPr lang="en-US" altLang="zh-CN" sz="1000">
                <a:solidFill>
                  <a:srgbClr val="FF0000"/>
                </a:solidFill>
              </a:rPr>
              <a:t>K</a:t>
            </a:r>
            <a:r>
              <a:rPr lang="zh-CN" altLang="en-US" sz="1000">
                <a:solidFill>
                  <a:srgbClr val="FF0000"/>
                </a:solidFill>
              </a:rPr>
              <a:t>近邻做聚类</a:t>
            </a:r>
            <a:endParaRPr lang="zh-CN" altLang="en-US" sz="1000">
              <a:solidFill>
                <a:srgbClr val="FF0000"/>
              </a:solidFill>
            </a:endParaRPr>
          </a:p>
        </p:txBody>
      </p:sp>
      <p:sp>
        <p:nvSpPr>
          <p:cNvPr id="8" name="文本框 7"/>
          <p:cNvSpPr txBox="1"/>
          <p:nvPr/>
        </p:nvSpPr>
        <p:spPr>
          <a:xfrm>
            <a:off x="7384415" y="501015"/>
            <a:ext cx="3880485" cy="275590"/>
          </a:xfrm>
          <a:prstGeom prst="rect">
            <a:avLst/>
          </a:prstGeom>
          <a:noFill/>
        </p:spPr>
        <p:txBody>
          <a:bodyPr wrap="square" rtlCol="0">
            <a:spAutoFit/>
          </a:bodyPr>
          <a:p>
            <a:r>
              <a:rPr lang="en-US" altLang="zh-CN" sz="1200">
                <a:solidFill>
                  <a:srgbClr val="FF0000"/>
                </a:solidFill>
              </a:rPr>
              <a:t>prompt</a:t>
            </a:r>
            <a:endParaRPr lang="en-US" altLang="zh-CN" sz="1200">
              <a:solidFill>
                <a:srgbClr val="FF0000"/>
              </a:solidFill>
            </a:endParaRPr>
          </a:p>
        </p:txBody>
      </p:sp>
      <p:sp>
        <p:nvSpPr>
          <p:cNvPr id="11" name="文本框 10"/>
          <p:cNvSpPr txBox="1"/>
          <p:nvPr/>
        </p:nvSpPr>
        <p:spPr>
          <a:xfrm>
            <a:off x="7384415" y="4657725"/>
            <a:ext cx="4323715" cy="321945"/>
          </a:xfrm>
          <a:prstGeom prst="rect">
            <a:avLst/>
          </a:prstGeom>
          <a:noFill/>
        </p:spPr>
        <p:txBody>
          <a:bodyPr wrap="square" rtlCol="0">
            <a:spAutoFit/>
          </a:bodyPr>
          <a:p>
            <a:pPr indent="0" fontAlgn="auto">
              <a:lnSpc>
                <a:spcPct val="150000"/>
              </a:lnSpc>
            </a:pPr>
            <a:r>
              <a:rPr lang="zh-CN" altLang="en-US" sz="1000">
                <a:solidFill>
                  <a:srgbClr val="FF0000"/>
                </a:solidFill>
              </a:rPr>
              <a:t>聚类后</a:t>
            </a:r>
            <a:r>
              <a:rPr lang="zh-CN" altLang="en-US" sz="1000">
                <a:solidFill>
                  <a:srgbClr val="FF0000"/>
                </a:solidFill>
              </a:rPr>
              <a:t>对每个</a:t>
            </a:r>
            <a:r>
              <a:rPr lang="en-US" altLang="zh-CN" sz="1000">
                <a:solidFill>
                  <a:srgbClr val="FF0000"/>
                </a:solidFill>
              </a:rPr>
              <a:t>cluster</a:t>
            </a:r>
            <a:r>
              <a:rPr lang="zh-CN" altLang="en-US" sz="1000">
                <a:solidFill>
                  <a:srgbClr val="FF0000"/>
                </a:solidFill>
              </a:rPr>
              <a:t>生成实体的</a:t>
            </a:r>
            <a:r>
              <a:rPr lang="en-US" altLang="zh-CN" sz="1000">
                <a:solidFill>
                  <a:srgbClr val="FF0000"/>
                </a:solidFill>
              </a:rPr>
              <a:t>schema,</a:t>
            </a:r>
            <a:r>
              <a:rPr lang="zh-CN" altLang="en-US" sz="1000">
                <a:solidFill>
                  <a:srgbClr val="FF0000"/>
                </a:solidFill>
              </a:rPr>
              <a:t>根据</a:t>
            </a:r>
            <a:r>
              <a:rPr lang="en-US" altLang="zh-CN" sz="1000">
                <a:solidFill>
                  <a:srgbClr val="FF0000"/>
                </a:solidFill>
              </a:rPr>
              <a:t>schema</a:t>
            </a:r>
            <a:r>
              <a:rPr lang="zh-CN" altLang="en-US" sz="1000">
                <a:solidFill>
                  <a:srgbClr val="FF0000"/>
                </a:solidFill>
              </a:rPr>
              <a:t>抽取三元组</a:t>
            </a:r>
            <a:endParaRPr lang="zh-CN" altLang="en-US" sz="1000">
              <a:solidFill>
                <a:srgbClr val="FF0000"/>
              </a:solidFill>
            </a:endParaRPr>
          </a:p>
        </p:txBody>
      </p:sp>
      <p:pic>
        <p:nvPicPr>
          <p:cNvPr id="12" name="图片 11"/>
          <p:cNvPicPr>
            <a:picLocks noChangeAspect="1"/>
          </p:cNvPicPr>
          <p:nvPr/>
        </p:nvPicPr>
        <p:blipFill>
          <a:blip r:embed="rId3"/>
          <a:stretch>
            <a:fillRect/>
          </a:stretch>
        </p:blipFill>
        <p:spPr>
          <a:xfrm>
            <a:off x="7851140" y="2021840"/>
            <a:ext cx="3756025" cy="873125"/>
          </a:xfrm>
          <a:prstGeom prst="rect">
            <a:avLst/>
          </a:prstGeom>
        </p:spPr>
      </p:pic>
      <p:sp>
        <p:nvSpPr>
          <p:cNvPr id="13" name="文本框 12"/>
          <p:cNvSpPr txBox="1"/>
          <p:nvPr/>
        </p:nvSpPr>
        <p:spPr>
          <a:xfrm>
            <a:off x="7384415" y="1776730"/>
            <a:ext cx="3880485" cy="245110"/>
          </a:xfrm>
          <a:prstGeom prst="rect">
            <a:avLst/>
          </a:prstGeom>
          <a:noFill/>
        </p:spPr>
        <p:txBody>
          <a:bodyPr wrap="square" rtlCol="0">
            <a:spAutoFit/>
          </a:bodyPr>
          <a:p>
            <a:r>
              <a:rPr lang="zh-CN" altLang="en-US" sz="1000">
                <a:solidFill>
                  <a:srgbClr val="FF0000"/>
                </a:solidFill>
              </a:rPr>
              <a:t>先抽</a:t>
            </a:r>
            <a:r>
              <a:rPr lang="zh-CN" altLang="en-US" sz="1000">
                <a:solidFill>
                  <a:srgbClr val="FF0000"/>
                </a:solidFill>
              </a:rPr>
              <a:t>实体</a:t>
            </a:r>
            <a:endParaRPr lang="zh-CN" altLang="en-US" sz="1000">
              <a:solidFill>
                <a:srgbClr val="FF0000"/>
              </a:solidFill>
            </a:endParaRPr>
          </a:p>
        </p:txBody>
      </p:sp>
      <p:pic>
        <p:nvPicPr>
          <p:cNvPr id="14" name="图片 13"/>
          <p:cNvPicPr>
            <a:picLocks noChangeAspect="1"/>
          </p:cNvPicPr>
          <p:nvPr/>
        </p:nvPicPr>
        <p:blipFill>
          <a:blip r:embed="rId4"/>
          <a:stretch>
            <a:fillRect/>
          </a:stretch>
        </p:blipFill>
        <p:spPr>
          <a:xfrm>
            <a:off x="6247130" y="5074920"/>
            <a:ext cx="2856230" cy="1031875"/>
          </a:xfrm>
          <a:prstGeom prst="rect">
            <a:avLst/>
          </a:prstGeom>
        </p:spPr>
      </p:pic>
      <p:pic>
        <p:nvPicPr>
          <p:cNvPr id="15" name="图片 14"/>
          <p:cNvPicPr>
            <a:picLocks noChangeAspect="1"/>
          </p:cNvPicPr>
          <p:nvPr/>
        </p:nvPicPr>
        <p:blipFill>
          <a:blip r:embed="rId5"/>
          <a:stretch>
            <a:fillRect/>
          </a:stretch>
        </p:blipFill>
        <p:spPr>
          <a:xfrm>
            <a:off x="9103360" y="5074920"/>
            <a:ext cx="3075940" cy="904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10.Tree-KG(ACL2025&amp;</a:t>
            </a:r>
            <a:r>
              <a:rPr lang="zh-CN" altLang="en-US"/>
              <a:t>清华</a:t>
            </a:r>
            <a:r>
              <a:rPr lang="en-US" altLang="zh-CN"/>
              <a:t>) </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19455" y="757555"/>
            <a:ext cx="8272145" cy="337185"/>
          </a:xfrm>
          <a:prstGeom prst="rect">
            <a:avLst/>
          </a:prstGeom>
          <a:noFill/>
        </p:spPr>
        <p:txBody>
          <a:bodyPr wrap="square" rtlCol="0" anchor="t">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Tree-KG: An Expandable KGConstruction Framework for Knowledge-intensive Domains</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11.CDEE</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56285" y="703580"/>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HarvestingEventsfromMultipleSources:TowardsaCross-Document Event Extraction Paradigm</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89305" y="1005840"/>
            <a:ext cx="9812655" cy="275590"/>
          </a:xfrm>
          <a:prstGeom prst="rect">
            <a:avLst/>
          </a:prstGeom>
          <a:noFill/>
        </p:spPr>
        <p:txBody>
          <a:bodyPr wrap="square" rtlCol="0">
            <a:spAutoFit/>
          </a:bodyPr>
          <a:p>
            <a:r>
              <a:rPr lang="en-US" altLang="zh-CN" sz="1200"/>
              <a:t>ACL2024-</a:t>
            </a:r>
            <a:r>
              <a:rPr lang="zh-CN" altLang="en-US" sz="1200"/>
              <a:t>姬老师组</a:t>
            </a:r>
            <a:r>
              <a:rPr lang="en-US" altLang="zh-CN" sz="1200"/>
              <a:t>-</a:t>
            </a:r>
            <a:r>
              <a:rPr lang="zh-CN" altLang="en-US" sz="1200"/>
              <a:t>从多源文档构建完整的</a:t>
            </a:r>
            <a:r>
              <a:rPr lang="en-US" altLang="zh-CN" sz="1200"/>
              <a:t>event</a:t>
            </a:r>
            <a:endParaRPr lang="en-US" altLang="zh-CN" sz="1200"/>
          </a:p>
        </p:txBody>
      </p:sp>
      <p:pic>
        <p:nvPicPr>
          <p:cNvPr id="5" name="图片 4"/>
          <p:cNvPicPr>
            <a:picLocks noChangeAspect="1"/>
          </p:cNvPicPr>
          <p:nvPr/>
        </p:nvPicPr>
        <p:blipFill>
          <a:blip r:embed="rId1"/>
          <a:stretch>
            <a:fillRect/>
          </a:stretch>
        </p:blipFill>
        <p:spPr>
          <a:xfrm>
            <a:off x="1544955" y="1400175"/>
            <a:ext cx="3898900" cy="2556510"/>
          </a:xfrm>
          <a:prstGeom prst="rect">
            <a:avLst/>
          </a:prstGeom>
        </p:spPr>
      </p:pic>
      <p:pic>
        <p:nvPicPr>
          <p:cNvPr id="7" name="图片 6"/>
          <p:cNvPicPr>
            <a:picLocks noChangeAspect="1"/>
          </p:cNvPicPr>
          <p:nvPr/>
        </p:nvPicPr>
        <p:blipFill>
          <a:blip r:embed="rId2"/>
          <a:stretch>
            <a:fillRect/>
          </a:stretch>
        </p:blipFill>
        <p:spPr>
          <a:xfrm>
            <a:off x="6795135" y="1281430"/>
            <a:ext cx="3775710" cy="3810000"/>
          </a:xfrm>
          <a:prstGeom prst="rect">
            <a:avLst/>
          </a:prstGeom>
        </p:spPr>
      </p:pic>
      <p:sp>
        <p:nvSpPr>
          <p:cNvPr id="8" name="文本框 7"/>
          <p:cNvSpPr txBox="1"/>
          <p:nvPr/>
        </p:nvSpPr>
        <p:spPr>
          <a:xfrm>
            <a:off x="194945" y="2705100"/>
            <a:ext cx="1211580"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motivation:</a:t>
            </a:r>
            <a:endParaRPr lang="en-US" altLang="zh-CN">
              <a:latin typeface="Times New Roman" panose="02020603050405020304" charset="0"/>
              <a:cs typeface="Times New Roman" panose="02020603050405020304" charset="0"/>
              <a:sym typeface="+mn-ea"/>
            </a:endParaRPr>
          </a:p>
        </p:txBody>
      </p:sp>
      <p:sp>
        <p:nvSpPr>
          <p:cNvPr id="10" name="燕尾形箭头 9"/>
          <p:cNvSpPr/>
          <p:nvPr/>
        </p:nvSpPr>
        <p:spPr>
          <a:xfrm>
            <a:off x="5519420" y="2842895"/>
            <a:ext cx="1052195" cy="92710"/>
          </a:xfrm>
          <a:prstGeom prst="notchedRight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3"/>
          <a:stretch>
            <a:fillRect/>
          </a:stretch>
        </p:blipFill>
        <p:spPr>
          <a:xfrm>
            <a:off x="1544955" y="3956685"/>
            <a:ext cx="3874770" cy="699770"/>
          </a:xfrm>
          <a:prstGeom prst="rect">
            <a:avLst/>
          </a:prstGeom>
        </p:spPr>
      </p:pic>
      <p:pic>
        <p:nvPicPr>
          <p:cNvPr id="12" name="图片 11"/>
          <p:cNvPicPr>
            <a:picLocks noChangeAspect="1"/>
          </p:cNvPicPr>
          <p:nvPr/>
        </p:nvPicPr>
        <p:blipFill>
          <a:blip r:embed="rId4"/>
          <a:stretch>
            <a:fillRect/>
          </a:stretch>
        </p:blipFill>
        <p:spPr>
          <a:xfrm>
            <a:off x="680720" y="4737735"/>
            <a:ext cx="5151120" cy="1973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11.CDEE</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grpSp>
        <p:nvGrpSpPr>
          <p:cNvPr id="7" name="组合 6"/>
          <p:cNvGrpSpPr/>
          <p:nvPr/>
        </p:nvGrpSpPr>
        <p:grpSpPr>
          <a:xfrm>
            <a:off x="334010" y="2490470"/>
            <a:ext cx="3104515" cy="2193290"/>
            <a:chOff x="716" y="1984"/>
            <a:chExt cx="5630" cy="4151"/>
          </a:xfrm>
        </p:grpSpPr>
        <p:pic>
          <p:nvPicPr>
            <p:cNvPr id="5" name="图片 4"/>
            <p:cNvPicPr>
              <a:picLocks noChangeAspect="1"/>
            </p:cNvPicPr>
            <p:nvPr/>
          </p:nvPicPr>
          <p:blipFill>
            <a:blip r:embed="rId1"/>
            <a:stretch>
              <a:fillRect/>
            </a:stretch>
          </p:blipFill>
          <p:spPr>
            <a:xfrm>
              <a:off x="716" y="1984"/>
              <a:ext cx="5630" cy="1224"/>
            </a:xfrm>
            <a:prstGeom prst="rect">
              <a:avLst/>
            </a:prstGeom>
          </p:spPr>
        </p:pic>
        <p:pic>
          <p:nvPicPr>
            <p:cNvPr id="6" name="图片 5"/>
            <p:cNvPicPr>
              <a:picLocks noChangeAspect="1"/>
            </p:cNvPicPr>
            <p:nvPr/>
          </p:nvPicPr>
          <p:blipFill>
            <a:blip r:embed="rId2"/>
            <a:stretch>
              <a:fillRect/>
            </a:stretch>
          </p:blipFill>
          <p:spPr>
            <a:xfrm>
              <a:off x="716" y="3135"/>
              <a:ext cx="5630" cy="3000"/>
            </a:xfrm>
            <a:prstGeom prst="rect">
              <a:avLst/>
            </a:prstGeom>
          </p:spPr>
        </p:pic>
      </p:grpSp>
      <p:sp>
        <p:nvSpPr>
          <p:cNvPr id="8" name="文本框 7"/>
          <p:cNvSpPr txBox="1"/>
          <p:nvPr/>
        </p:nvSpPr>
        <p:spPr>
          <a:xfrm>
            <a:off x="245745" y="176593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contribution:</a:t>
            </a:r>
            <a:endParaRPr lang="en-US" altLang="zh-CN">
              <a:latin typeface="Times New Roman" panose="02020603050405020304" charset="0"/>
              <a:cs typeface="Times New Roman" panose="02020603050405020304" charset="0"/>
              <a:sym typeface="+mn-ea"/>
            </a:endParaRPr>
          </a:p>
        </p:txBody>
      </p:sp>
      <p:pic>
        <p:nvPicPr>
          <p:cNvPr id="9" name="图片 8"/>
          <p:cNvPicPr>
            <a:picLocks noChangeAspect="1"/>
          </p:cNvPicPr>
          <p:nvPr/>
        </p:nvPicPr>
        <p:blipFill>
          <a:blip r:embed="rId3"/>
          <a:stretch>
            <a:fillRect/>
          </a:stretch>
        </p:blipFill>
        <p:spPr>
          <a:xfrm>
            <a:off x="8786495" y="5783580"/>
            <a:ext cx="2795905" cy="704215"/>
          </a:xfrm>
          <a:prstGeom prst="rect">
            <a:avLst/>
          </a:prstGeom>
        </p:spPr>
      </p:pic>
      <p:pic>
        <p:nvPicPr>
          <p:cNvPr id="10" name="图片 9"/>
          <p:cNvPicPr>
            <a:picLocks noChangeAspect="1"/>
          </p:cNvPicPr>
          <p:nvPr/>
        </p:nvPicPr>
        <p:blipFill>
          <a:blip r:embed="rId4"/>
          <a:stretch>
            <a:fillRect/>
          </a:stretch>
        </p:blipFill>
        <p:spPr>
          <a:xfrm>
            <a:off x="4428490" y="2633345"/>
            <a:ext cx="6374765" cy="2736215"/>
          </a:xfrm>
          <a:prstGeom prst="rect">
            <a:avLst/>
          </a:prstGeom>
        </p:spPr>
      </p:pic>
      <p:sp>
        <p:nvSpPr>
          <p:cNvPr id="11" name="文本框 10"/>
          <p:cNvSpPr txBox="1"/>
          <p:nvPr/>
        </p:nvSpPr>
        <p:spPr>
          <a:xfrm>
            <a:off x="4578350" y="219265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pipeline:</a:t>
            </a:r>
            <a:endParaRPr lang="en-US" altLang="zh-CN">
              <a:latin typeface="Times New Roman" panose="02020603050405020304" charset="0"/>
              <a:cs typeface="Times New Roman" panose="02020603050405020304" charset="0"/>
              <a:sym typeface="+mn-ea"/>
            </a:endParaRPr>
          </a:p>
        </p:txBody>
      </p:sp>
      <p:sp>
        <p:nvSpPr>
          <p:cNvPr id="12" name="燕尾形箭头 11"/>
          <p:cNvSpPr/>
          <p:nvPr/>
        </p:nvSpPr>
        <p:spPr>
          <a:xfrm rot="3600000">
            <a:off x="9274810" y="5506720"/>
            <a:ext cx="485775" cy="76200"/>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5"/>
          <a:stretch>
            <a:fillRect/>
          </a:stretch>
        </p:blipFill>
        <p:spPr>
          <a:xfrm>
            <a:off x="6208395" y="561340"/>
            <a:ext cx="3186430" cy="995045"/>
          </a:xfrm>
          <a:prstGeom prst="rect">
            <a:avLst/>
          </a:prstGeom>
        </p:spPr>
      </p:pic>
      <p:sp>
        <p:nvSpPr>
          <p:cNvPr id="14" name="文本框 13"/>
          <p:cNvSpPr txBox="1"/>
          <p:nvPr/>
        </p:nvSpPr>
        <p:spPr>
          <a:xfrm>
            <a:off x="4578350" y="193040"/>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dataset:</a:t>
            </a:r>
            <a:endParaRPr lang="en-US" altLang="zh-CN">
              <a:latin typeface="Times New Roman" panose="02020603050405020304" charset="0"/>
              <a:cs typeface="Times New Roman" panose="02020603050405020304" charset="0"/>
              <a:sym typeface="+mn-ea"/>
            </a:endParaRPr>
          </a:p>
        </p:txBody>
      </p:sp>
      <p:pic>
        <p:nvPicPr>
          <p:cNvPr id="15" name="图片 14"/>
          <p:cNvPicPr>
            <a:picLocks noChangeAspect="1"/>
          </p:cNvPicPr>
          <p:nvPr/>
        </p:nvPicPr>
        <p:blipFill>
          <a:blip r:embed="rId6"/>
          <a:stretch>
            <a:fillRect/>
          </a:stretch>
        </p:blipFill>
        <p:spPr>
          <a:xfrm>
            <a:off x="9298940" y="561340"/>
            <a:ext cx="2625725" cy="1072515"/>
          </a:xfrm>
          <a:prstGeom prst="rect">
            <a:avLst/>
          </a:prstGeom>
        </p:spPr>
      </p:pic>
      <p:pic>
        <p:nvPicPr>
          <p:cNvPr id="16" name="图片 15"/>
          <p:cNvPicPr>
            <a:picLocks noChangeAspect="1"/>
          </p:cNvPicPr>
          <p:nvPr/>
        </p:nvPicPr>
        <p:blipFill>
          <a:blip r:embed="rId7"/>
          <a:stretch>
            <a:fillRect/>
          </a:stretch>
        </p:blipFill>
        <p:spPr>
          <a:xfrm>
            <a:off x="2959735" y="597535"/>
            <a:ext cx="3248660" cy="1168400"/>
          </a:xfrm>
          <a:prstGeom prst="rect">
            <a:avLst/>
          </a:prstGeom>
        </p:spPr>
      </p:pic>
      <p:sp>
        <p:nvSpPr>
          <p:cNvPr id="17" name="文本框 16"/>
          <p:cNvSpPr txBox="1"/>
          <p:nvPr/>
        </p:nvSpPr>
        <p:spPr>
          <a:xfrm>
            <a:off x="4353560" y="1864360"/>
            <a:ext cx="6896735" cy="275590"/>
          </a:xfrm>
          <a:prstGeom prst="rect">
            <a:avLst/>
          </a:prstGeom>
          <a:noFill/>
        </p:spPr>
        <p:txBody>
          <a:bodyPr wrap="square" rtlCol="0">
            <a:spAutoFit/>
          </a:bodyPr>
          <a:p>
            <a:r>
              <a:rPr lang="zh-CN" altLang="en-US" sz="1200"/>
              <a:t>利用</a:t>
            </a:r>
            <a:r>
              <a:rPr lang="en-US" altLang="zh-CN" sz="1200"/>
              <a:t>wiki</a:t>
            </a:r>
            <a:r>
              <a:rPr lang="zh-CN" altLang="en-US" sz="1200"/>
              <a:t>的超链接构建同一事件的文档集，</a:t>
            </a:r>
            <a:r>
              <a:rPr lang="en-US" altLang="zh-CN" sz="1200"/>
              <a:t>3w</a:t>
            </a:r>
            <a:r>
              <a:rPr lang="zh-CN" altLang="en-US" sz="1200"/>
              <a:t>文档，自动标注人工复查</a:t>
            </a:r>
            <a:endParaRPr lang="zh-CN" altLang="en-US" sz="1200"/>
          </a:p>
        </p:txBody>
      </p:sp>
      <p:pic>
        <p:nvPicPr>
          <p:cNvPr id="18" name="图片 17"/>
          <p:cNvPicPr>
            <a:picLocks noChangeAspect="1"/>
          </p:cNvPicPr>
          <p:nvPr/>
        </p:nvPicPr>
        <p:blipFill>
          <a:blip r:embed="rId8"/>
          <a:stretch>
            <a:fillRect/>
          </a:stretch>
        </p:blipFill>
        <p:spPr>
          <a:xfrm>
            <a:off x="6028055" y="5862955"/>
            <a:ext cx="2758440" cy="73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11.CDEE</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3002915" y="1158240"/>
            <a:ext cx="7168515" cy="4834890"/>
          </a:xfrm>
          <a:prstGeom prst="rect">
            <a:avLst/>
          </a:prstGeom>
        </p:spPr>
      </p:pic>
      <p:sp>
        <p:nvSpPr>
          <p:cNvPr id="8" name="文本框 7"/>
          <p:cNvSpPr txBox="1"/>
          <p:nvPr/>
        </p:nvSpPr>
        <p:spPr>
          <a:xfrm>
            <a:off x="638175" y="121221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evaluation:</a:t>
            </a:r>
            <a:endParaRPr lang="en-US" altLang="zh-CN">
              <a:latin typeface="Times New Roman" panose="02020603050405020304" charset="0"/>
              <a:cs typeface="Times New Roman" panose="02020603050405020304" charset="0"/>
              <a:sym typeface="+mn-ea"/>
            </a:endParaRPr>
          </a:p>
        </p:txBody>
      </p:sp>
      <p:sp>
        <p:nvSpPr>
          <p:cNvPr id="5" name="文本框 4"/>
          <p:cNvSpPr txBox="1"/>
          <p:nvPr/>
        </p:nvSpPr>
        <p:spPr>
          <a:xfrm>
            <a:off x="363855" y="4101465"/>
            <a:ext cx="2394585" cy="275590"/>
          </a:xfrm>
          <a:prstGeom prst="rect">
            <a:avLst/>
          </a:prstGeom>
          <a:noFill/>
        </p:spPr>
        <p:txBody>
          <a:bodyPr wrap="square" rtlCol="0">
            <a:spAutoFit/>
          </a:bodyPr>
          <a:p>
            <a:r>
              <a:rPr lang="zh-CN" altLang="en-US" sz="1200"/>
              <a:t>将方法分为</a:t>
            </a:r>
            <a:r>
              <a:rPr lang="en-US" altLang="zh-CN" sz="1200"/>
              <a:t>3</a:t>
            </a:r>
            <a:r>
              <a:rPr lang="zh-CN" altLang="en-US" sz="1200"/>
              <a:t>部分，单独评估</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56285" y="800735"/>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FINAL: Combining First-Order Logic With Natural Logic for Question Answering</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1"/>
          <a:stretch>
            <a:fillRect/>
          </a:stretch>
        </p:blipFill>
        <p:spPr>
          <a:xfrm>
            <a:off x="324485" y="2697480"/>
            <a:ext cx="3773805" cy="1606550"/>
          </a:xfrm>
          <a:prstGeom prst="rect">
            <a:avLst/>
          </a:prstGeom>
        </p:spPr>
      </p:pic>
      <p:sp>
        <p:nvSpPr>
          <p:cNvPr id="15" name="文本框 14"/>
          <p:cNvSpPr txBox="1"/>
          <p:nvPr/>
        </p:nvSpPr>
        <p:spPr>
          <a:xfrm>
            <a:off x="324485" y="2361565"/>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motivation:</a:t>
            </a:r>
            <a:endParaRPr lang="en-US" altLang="zh-CN">
              <a:solidFill>
                <a:srgbClr val="FF0000"/>
              </a:solidFill>
              <a:latin typeface="Times New Roman" panose="02020603050405020304" charset="0"/>
              <a:cs typeface="Times New Roman" panose="02020603050405020304" charset="0"/>
              <a:sym typeface="+mn-ea"/>
            </a:endParaRPr>
          </a:p>
        </p:txBody>
      </p:sp>
      <p:pic>
        <p:nvPicPr>
          <p:cNvPr id="6" name="图片 5"/>
          <p:cNvPicPr>
            <a:picLocks noChangeAspect="1"/>
          </p:cNvPicPr>
          <p:nvPr/>
        </p:nvPicPr>
        <p:blipFill>
          <a:blip r:embed="rId2"/>
          <a:stretch>
            <a:fillRect/>
          </a:stretch>
        </p:blipFill>
        <p:spPr>
          <a:xfrm>
            <a:off x="4586605" y="2014220"/>
            <a:ext cx="3154045" cy="3216275"/>
          </a:xfrm>
          <a:prstGeom prst="rect">
            <a:avLst/>
          </a:prstGeom>
        </p:spPr>
      </p:pic>
      <p:pic>
        <p:nvPicPr>
          <p:cNvPr id="7" name="图片 6"/>
          <p:cNvPicPr>
            <a:picLocks noChangeAspect="1"/>
          </p:cNvPicPr>
          <p:nvPr/>
        </p:nvPicPr>
        <p:blipFill>
          <a:blip r:embed="rId3"/>
          <a:stretch>
            <a:fillRect/>
          </a:stretch>
        </p:blipFill>
        <p:spPr>
          <a:xfrm>
            <a:off x="8366760" y="1832610"/>
            <a:ext cx="3215640" cy="3669030"/>
          </a:xfrm>
          <a:prstGeom prst="rect">
            <a:avLst/>
          </a:prstGeom>
        </p:spPr>
      </p:pic>
      <p:sp>
        <p:nvSpPr>
          <p:cNvPr id="8" name="文本框 7"/>
          <p:cNvSpPr txBox="1"/>
          <p:nvPr/>
        </p:nvSpPr>
        <p:spPr>
          <a:xfrm>
            <a:off x="756285" y="1092835"/>
            <a:ext cx="7532370" cy="275590"/>
          </a:xfrm>
          <a:prstGeom prst="rect">
            <a:avLst/>
          </a:prstGeom>
          <a:noFill/>
        </p:spPr>
        <p:txBody>
          <a:bodyPr wrap="square" rtlCol="0">
            <a:spAutoFit/>
          </a:bodyPr>
          <a:p>
            <a:r>
              <a:rPr lang="en-US" altLang="zh-CN" sz="1200"/>
              <a:t>TKDE2025(SCIR)--</a:t>
            </a:r>
            <a:r>
              <a:rPr lang="zh-CN" altLang="en-US" sz="1200"/>
              <a:t>将一阶逻辑与自然逻辑结合用于</a:t>
            </a:r>
            <a:r>
              <a:rPr lang="en-US" altLang="zh-CN" sz="1200"/>
              <a:t>QA</a:t>
            </a:r>
            <a:r>
              <a:rPr lang="zh-CN" altLang="en-US" sz="1200"/>
              <a:t>问答</a:t>
            </a:r>
            <a:r>
              <a:rPr lang="en-US" altLang="zh-CN" sz="1200"/>
              <a:t> </a:t>
            </a:r>
            <a:endParaRPr lang="en-US" altLang="zh-CN" sz="1200">
              <a:solidFill>
                <a:srgbClr val="FF0000"/>
              </a:solidFill>
            </a:endParaRPr>
          </a:p>
        </p:txBody>
      </p:sp>
      <p:sp>
        <p:nvSpPr>
          <p:cNvPr id="9" name="燕尾形箭头 8"/>
          <p:cNvSpPr/>
          <p:nvPr/>
        </p:nvSpPr>
        <p:spPr>
          <a:xfrm>
            <a:off x="4178300" y="3284855"/>
            <a:ext cx="360045" cy="9715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燕尾形箭头 9"/>
          <p:cNvSpPr/>
          <p:nvPr/>
        </p:nvSpPr>
        <p:spPr>
          <a:xfrm>
            <a:off x="7928610" y="3284855"/>
            <a:ext cx="360045" cy="9715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2836545" y="6200775"/>
            <a:ext cx="4663440" cy="275590"/>
          </a:xfrm>
          <a:prstGeom prst="rect">
            <a:avLst/>
          </a:prstGeom>
          <a:noFill/>
        </p:spPr>
        <p:txBody>
          <a:bodyPr wrap="square" rtlCol="0">
            <a:spAutoFit/>
          </a:bodyPr>
          <a:p>
            <a:r>
              <a:rPr lang="zh-CN" altLang="en-US" sz="1200"/>
              <a:t>将问题</a:t>
            </a:r>
            <a:r>
              <a:rPr lang="en-US" altLang="zh-CN" sz="1200"/>
              <a:t>+</a:t>
            </a:r>
            <a:r>
              <a:rPr lang="zh-CN" altLang="en-US" sz="1200"/>
              <a:t>选项转换为句子，试图分解并从预料库中得到</a:t>
            </a:r>
            <a:r>
              <a:rPr lang="zh-CN" altLang="en-US" sz="1200"/>
              <a:t>印证</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24460" y="1435100"/>
            <a:ext cx="3140710" cy="2964815"/>
          </a:xfrm>
          <a:prstGeom prst="rect">
            <a:avLst/>
          </a:prstGeom>
        </p:spPr>
      </p:pic>
      <p:pic>
        <p:nvPicPr>
          <p:cNvPr id="5" name="图片 4"/>
          <p:cNvPicPr>
            <a:picLocks noChangeAspect="1"/>
          </p:cNvPicPr>
          <p:nvPr/>
        </p:nvPicPr>
        <p:blipFill>
          <a:blip r:embed="rId2"/>
          <a:stretch>
            <a:fillRect/>
          </a:stretch>
        </p:blipFill>
        <p:spPr>
          <a:xfrm>
            <a:off x="3164205" y="1489075"/>
            <a:ext cx="5781675" cy="3343275"/>
          </a:xfrm>
          <a:prstGeom prst="rect">
            <a:avLst/>
          </a:prstGeom>
        </p:spPr>
      </p:pic>
      <p:pic>
        <p:nvPicPr>
          <p:cNvPr id="6" name="图片 5"/>
          <p:cNvPicPr>
            <a:picLocks noChangeAspect="1"/>
          </p:cNvPicPr>
          <p:nvPr/>
        </p:nvPicPr>
        <p:blipFill>
          <a:blip r:embed="rId3"/>
          <a:stretch>
            <a:fillRect/>
          </a:stretch>
        </p:blipFill>
        <p:spPr>
          <a:xfrm>
            <a:off x="9086850" y="1435100"/>
            <a:ext cx="963295" cy="253365"/>
          </a:xfrm>
          <a:prstGeom prst="rect">
            <a:avLst/>
          </a:prstGeom>
        </p:spPr>
      </p:pic>
      <p:pic>
        <p:nvPicPr>
          <p:cNvPr id="7" name="图片 6"/>
          <p:cNvPicPr>
            <a:picLocks noChangeAspect="1"/>
          </p:cNvPicPr>
          <p:nvPr/>
        </p:nvPicPr>
        <p:blipFill>
          <a:blip r:embed="rId4"/>
          <a:stretch>
            <a:fillRect/>
          </a:stretch>
        </p:blipFill>
        <p:spPr>
          <a:xfrm>
            <a:off x="9086850" y="1688465"/>
            <a:ext cx="3039110" cy="3497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765810" y="930910"/>
            <a:ext cx="3181350" cy="4431030"/>
          </a:xfrm>
          <a:prstGeom prst="rect">
            <a:avLst/>
          </a:prstGeom>
        </p:spPr>
      </p:pic>
      <p:sp>
        <p:nvSpPr>
          <p:cNvPr id="5" name="文本框 4"/>
          <p:cNvSpPr txBox="1"/>
          <p:nvPr/>
        </p:nvSpPr>
        <p:spPr>
          <a:xfrm>
            <a:off x="783590" y="5476240"/>
            <a:ext cx="2924175" cy="645160"/>
          </a:xfrm>
          <a:prstGeom prst="rect">
            <a:avLst/>
          </a:prstGeom>
          <a:noFill/>
        </p:spPr>
        <p:txBody>
          <a:bodyPr wrap="square" rtlCol="0">
            <a:spAutoFit/>
          </a:bodyPr>
          <a:p>
            <a:r>
              <a:rPr lang="zh-CN" altLang="en-US" sz="900"/>
              <a:t>静电导致火灾？</a:t>
            </a:r>
            <a:endParaRPr lang="zh-CN" altLang="en-US" sz="900"/>
          </a:p>
          <a:p>
            <a:r>
              <a:rPr lang="en-US" altLang="zh-CN" sz="900"/>
              <a:t>step1:</a:t>
            </a:r>
            <a:r>
              <a:rPr lang="zh-CN" altLang="en-US" sz="900"/>
              <a:t>静电导致</a:t>
            </a:r>
            <a:r>
              <a:rPr lang="zh-CN" altLang="en-US" sz="900"/>
              <a:t>火花</a:t>
            </a:r>
            <a:endParaRPr lang="zh-CN" altLang="en-US" sz="900"/>
          </a:p>
          <a:p>
            <a:r>
              <a:rPr lang="en-US" altLang="zh-CN" sz="900"/>
              <a:t>step2:</a:t>
            </a:r>
            <a:r>
              <a:rPr lang="zh-CN" altLang="en-US" sz="900"/>
              <a:t>检索包括火花的或者包括火宅的，至少包括</a:t>
            </a:r>
            <a:r>
              <a:rPr lang="zh-CN" altLang="en-US" sz="900"/>
              <a:t>一个</a:t>
            </a:r>
            <a:endParaRPr lang="zh-CN" altLang="en-US" sz="900"/>
          </a:p>
          <a:p>
            <a:r>
              <a:rPr lang="en-US" altLang="zh-CN" sz="900"/>
              <a:t>step3.eg.</a:t>
            </a:r>
            <a:r>
              <a:rPr lang="zh-CN" altLang="en-US" sz="900"/>
              <a:t>火花引起火苗</a:t>
            </a:r>
            <a:r>
              <a:rPr lang="en-US" altLang="zh-CN" sz="900"/>
              <a:t>,</a:t>
            </a:r>
            <a:r>
              <a:rPr lang="zh-CN" altLang="en-US" sz="900"/>
              <a:t>火苗导致火</a:t>
            </a:r>
            <a:r>
              <a:rPr lang="zh-CN" altLang="en-US" sz="900"/>
              <a:t>灾</a:t>
            </a:r>
            <a:endParaRPr lang="zh-CN" altLang="en-US" sz="900"/>
          </a:p>
        </p:txBody>
      </p:sp>
      <p:sp>
        <p:nvSpPr>
          <p:cNvPr id="6" name="文本框 5"/>
          <p:cNvSpPr txBox="1"/>
          <p:nvPr/>
        </p:nvSpPr>
        <p:spPr>
          <a:xfrm>
            <a:off x="621665" y="6341745"/>
            <a:ext cx="3164205" cy="229870"/>
          </a:xfrm>
          <a:prstGeom prst="rect">
            <a:avLst/>
          </a:prstGeom>
        </p:spPr>
        <p:txBody>
          <a:bodyPr wrap="square">
            <a:spAutoFit/>
          </a:bodyPr>
          <a:p>
            <a:pPr marL="0" indent="0"/>
            <a:r>
              <a:rPr lang="en-US" altLang="zh-CN" sz="900" b="0" i="0"/>
              <a:t>BM25</a:t>
            </a:r>
            <a:r>
              <a:rPr lang="zh-CN" altLang="en-US" sz="900" b="0" i="0"/>
              <a:t>计算</a:t>
            </a:r>
            <a:r>
              <a:rPr lang="en-US" altLang="zh-CN" sz="900">
                <a:sym typeface="+mn-ea"/>
              </a:rPr>
              <a:t>IR score</a:t>
            </a:r>
            <a:r>
              <a:rPr lang="zh-CN" altLang="en-US" sz="900">
                <a:sym typeface="+mn-ea"/>
              </a:rPr>
              <a:t>，用得分筛选前</a:t>
            </a:r>
            <a:r>
              <a:rPr lang="en-US" altLang="zh-CN" sz="900">
                <a:sym typeface="+mn-ea"/>
              </a:rPr>
              <a:t>u</a:t>
            </a:r>
            <a:r>
              <a:rPr lang="zh-CN" altLang="en-US" sz="900">
                <a:sym typeface="+mn-ea"/>
              </a:rPr>
              <a:t>个文集</a:t>
            </a:r>
            <a:r>
              <a:rPr lang="en-US" altLang="zh-CN" sz="900">
                <a:sym typeface="+mn-ea"/>
              </a:rPr>
              <a:t> </a:t>
            </a:r>
            <a:endParaRPr lang="zh-CN" altLang="en-US" sz="900" b="0" i="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文本占位符 1"/>
          <p:cNvSpPr>
            <a:spLocks noGrp="1"/>
          </p:cNvSpPr>
          <p:nvPr>
            <p:ph type="body" sz="quarter" idx="13"/>
          </p:nvPr>
        </p:nvSpPr>
        <p:spPr/>
        <p:txBody>
          <a:bodyPr/>
          <a:p>
            <a:r>
              <a:rPr lang="en-US" altLang="zh-CN"/>
              <a:t>13.CALLMSAE</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19455" y="757555"/>
            <a:ext cx="8272145" cy="337185"/>
          </a:xfrm>
          <a:prstGeom prst="rect">
            <a:avLst/>
          </a:prstGeom>
          <a:noFill/>
        </p:spPr>
        <p:txBody>
          <a:bodyPr wrap="square" rtlCol="0" anchor="t">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Cascading Large Language Models for Salient Event Graph Generation--NAACL2025</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p:txBody>
      </p:sp>
      <p:sp>
        <p:nvSpPr>
          <p:cNvPr id="6" name="文本框 5"/>
          <p:cNvSpPr txBox="1"/>
          <p:nvPr/>
        </p:nvSpPr>
        <p:spPr>
          <a:xfrm>
            <a:off x="709295" y="1051560"/>
            <a:ext cx="10614660" cy="275590"/>
          </a:xfrm>
          <a:prstGeom prst="rect">
            <a:avLst/>
          </a:prstGeom>
          <a:noFill/>
        </p:spPr>
        <p:txBody>
          <a:bodyPr wrap="square" rtlCol="0">
            <a:spAutoFit/>
          </a:bodyPr>
          <a:p>
            <a:r>
              <a:rPr lang="zh-CN" altLang="en-US" sz="1200"/>
              <a:t>从长文档生成显著事件图谱</a:t>
            </a:r>
            <a:r>
              <a:rPr lang="en-US" altLang="zh-CN" sz="1200"/>
              <a:t>,</a:t>
            </a:r>
            <a:r>
              <a:rPr lang="zh-CN" altLang="en-US" sz="1200"/>
              <a:t>先利用</a:t>
            </a:r>
            <a:r>
              <a:rPr lang="en-US" altLang="zh-CN" sz="1200"/>
              <a:t> LLMs </a:t>
            </a:r>
            <a:r>
              <a:rPr lang="zh-CN" altLang="en-US" sz="1200"/>
              <a:t>的总结能力识别显著事件，再生成包含</a:t>
            </a:r>
            <a:r>
              <a:rPr lang="zh-CN" altLang="en-US" sz="1200">
                <a:solidFill>
                  <a:srgbClr val="FF0000"/>
                </a:solidFill>
              </a:rPr>
              <a:t>层级、时间和因果关系</a:t>
            </a:r>
            <a:r>
              <a:rPr lang="zh-CN" altLang="en-US" sz="1200"/>
              <a:t>的图谱</a:t>
            </a:r>
            <a:endParaRPr lang="zh-CN" altLang="en-US" sz="1200"/>
          </a:p>
        </p:txBody>
      </p:sp>
      <p:grpSp>
        <p:nvGrpSpPr>
          <p:cNvPr id="8" name="组合 7"/>
          <p:cNvGrpSpPr/>
          <p:nvPr/>
        </p:nvGrpSpPr>
        <p:grpSpPr>
          <a:xfrm>
            <a:off x="661670" y="2655570"/>
            <a:ext cx="3450590" cy="1960880"/>
            <a:chOff x="1239" y="3485"/>
            <a:chExt cx="5434" cy="3088"/>
          </a:xfrm>
        </p:grpSpPr>
        <p:pic>
          <p:nvPicPr>
            <p:cNvPr id="5" name="图片 4"/>
            <p:cNvPicPr>
              <a:picLocks noChangeAspect="1"/>
            </p:cNvPicPr>
            <p:nvPr/>
          </p:nvPicPr>
          <p:blipFill>
            <a:blip r:embed="rId1"/>
            <a:stretch>
              <a:fillRect/>
            </a:stretch>
          </p:blipFill>
          <p:spPr>
            <a:xfrm>
              <a:off x="1239" y="3485"/>
              <a:ext cx="5211" cy="1404"/>
            </a:xfrm>
            <a:prstGeom prst="rect">
              <a:avLst/>
            </a:prstGeom>
          </p:spPr>
        </p:pic>
        <p:pic>
          <p:nvPicPr>
            <p:cNvPr id="7" name="图片 6"/>
            <p:cNvPicPr>
              <a:picLocks noChangeAspect="1"/>
            </p:cNvPicPr>
            <p:nvPr/>
          </p:nvPicPr>
          <p:blipFill>
            <a:blip r:embed="rId2"/>
            <a:stretch>
              <a:fillRect/>
            </a:stretch>
          </p:blipFill>
          <p:spPr>
            <a:xfrm>
              <a:off x="1297" y="5059"/>
              <a:ext cx="5376" cy="1514"/>
            </a:xfrm>
            <a:prstGeom prst="rect">
              <a:avLst/>
            </a:prstGeom>
          </p:spPr>
        </p:pic>
      </p:grpSp>
      <p:sp>
        <p:nvSpPr>
          <p:cNvPr id="9" name="文本框 8"/>
          <p:cNvSpPr txBox="1"/>
          <p:nvPr/>
        </p:nvSpPr>
        <p:spPr>
          <a:xfrm>
            <a:off x="838200" y="2028825"/>
            <a:ext cx="1455420"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motivation:</a:t>
            </a:r>
            <a:endParaRPr lang="en-US" altLang="zh-CN">
              <a:latin typeface="Times New Roman" panose="02020603050405020304" charset="0"/>
              <a:cs typeface="Times New Roman" panose="02020603050405020304" charset="0"/>
              <a:sym typeface="+mn-ea"/>
            </a:endParaRPr>
          </a:p>
        </p:txBody>
      </p:sp>
      <p:sp>
        <p:nvSpPr>
          <p:cNvPr id="10" name="文本框 9"/>
          <p:cNvSpPr txBox="1"/>
          <p:nvPr/>
        </p:nvSpPr>
        <p:spPr>
          <a:xfrm>
            <a:off x="4557395" y="2656205"/>
            <a:ext cx="6245860" cy="1168400"/>
          </a:xfrm>
          <a:prstGeom prst="rect">
            <a:avLst/>
          </a:prstGeom>
          <a:noFill/>
        </p:spPr>
        <p:txBody>
          <a:bodyPr wrap="square" rtlCol="0">
            <a:spAutoFit/>
          </a:bodyPr>
          <a:p>
            <a:r>
              <a:rPr lang="en-US" altLang="zh-CN" sz="1400"/>
              <a:t>1.</a:t>
            </a:r>
            <a:r>
              <a:rPr lang="zh-CN" altLang="zh-CN" sz="1400"/>
              <a:t>事件有主次之分，零碎</a:t>
            </a:r>
            <a:r>
              <a:rPr lang="en-US" altLang="zh-CN" sz="1400"/>
              <a:t>/</a:t>
            </a:r>
            <a:r>
              <a:rPr lang="zh-CN" altLang="en-US" sz="1400"/>
              <a:t>细微</a:t>
            </a:r>
            <a:r>
              <a:rPr lang="zh-CN" altLang="zh-CN" sz="1400"/>
              <a:t>的事件提取会降低叙事性，只提取显著事件勾勒故事</a:t>
            </a:r>
            <a:endParaRPr lang="zh-CN" altLang="zh-CN" sz="1400"/>
          </a:p>
          <a:p>
            <a:endParaRPr lang="zh-CN" altLang="zh-CN" sz="1400"/>
          </a:p>
          <a:p>
            <a:r>
              <a:rPr lang="en-US" altLang="zh-CN" sz="1400"/>
              <a:t>2.</a:t>
            </a:r>
            <a:r>
              <a:rPr lang="zh-CN" altLang="en-US" sz="1400"/>
              <a:t>现有的方法（不预定义事件</a:t>
            </a:r>
            <a:r>
              <a:rPr lang="en-US" altLang="zh-CN" sz="1400"/>
              <a:t>schema</a:t>
            </a:r>
            <a:r>
              <a:rPr lang="zh-CN" altLang="en-US" sz="1400"/>
              <a:t>的），简单识别事件通过</a:t>
            </a:r>
            <a:r>
              <a:rPr lang="zh-CN" altLang="en-US" sz="1400">
                <a:solidFill>
                  <a:srgbClr val="FF0000"/>
                </a:solidFill>
              </a:rPr>
              <a:t>动词</a:t>
            </a:r>
            <a:r>
              <a:rPr lang="zh-CN" altLang="en-US" sz="1400"/>
              <a:t>（作为事件</a:t>
            </a:r>
            <a:r>
              <a:rPr lang="en-US" altLang="zh-CN" sz="1400"/>
              <a:t>trigger</a:t>
            </a:r>
            <a:r>
              <a:rPr lang="zh-CN" altLang="en-US" sz="1400"/>
              <a:t>）</a:t>
            </a:r>
            <a:r>
              <a:rPr lang="en-US" altLang="zh-CN" sz="1400"/>
              <a:t> eg.autoSchema</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31165" y="800735"/>
            <a:ext cx="3881120" cy="5619115"/>
          </a:xfrm>
          <a:prstGeom prst="rect">
            <a:avLst/>
          </a:prstGeom>
        </p:spPr>
      </p:pic>
      <p:sp>
        <p:nvSpPr>
          <p:cNvPr id="6" name="文本框 5"/>
          <p:cNvSpPr txBox="1"/>
          <p:nvPr/>
        </p:nvSpPr>
        <p:spPr>
          <a:xfrm>
            <a:off x="3936365" y="147320"/>
            <a:ext cx="7646035" cy="521970"/>
          </a:xfrm>
          <a:prstGeom prst="rect">
            <a:avLst/>
          </a:prstGeom>
          <a:noFill/>
        </p:spPr>
        <p:txBody>
          <a:bodyPr wrap="square" rtlCol="0">
            <a:spAutoFit/>
          </a:bodyPr>
          <a:p>
            <a:r>
              <a:rPr lang="zh-CN" altLang="en-US" sz="1400" i="1"/>
              <a:t>模式归纳也是利用</a:t>
            </a:r>
            <a:r>
              <a:rPr lang="en-US" altLang="zh-CN" sz="1400" i="1"/>
              <a:t>LLM</a:t>
            </a:r>
            <a:r>
              <a:rPr lang="zh-CN" altLang="en-US" sz="1400" i="1"/>
              <a:t>，对每个元素（实体、关系、事件）用</a:t>
            </a:r>
            <a:r>
              <a:rPr lang="en-US" altLang="zh-CN" sz="1400" i="1"/>
              <a:t>LLM</a:t>
            </a:r>
            <a:r>
              <a:rPr lang="zh-CN" altLang="en-US" sz="1400" i="1"/>
              <a:t>生成至少</a:t>
            </a:r>
            <a:r>
              <a:rPr lang="en-US" altLang="zh-CN" sz="1400" i="1"/>
              <a:t>3</a:t>
            </a:r>
            <a:r>
              <a:rPr lang="zh-CN" altLang="en-US" sz="1400" i="1"/>
              <a:t>个与原始文本</a:t>
            </a:r>
            <a:r>
              <a:rPr lang="zh-CN" altLang="en-US" sz="1400" i="1">
                <a:solidFill>
                  <a:srgbClr val="FF0000"/>
                </a:solidFill>
              </a:rPr>
              <a:t>不重复</a:t>
            </a:r>
            <a:r>
              <a:rPr lang="zh-CN" altLang="en-US" sz="1400" i="1"/>
              <a:t>的概念（</a:t>
            </a:r>
            <a:r>
              <a:rPr lang="en-US" altLang="zh-CN" sz="1400" i="1"/>
              <a:t>concept</a:t>
            </a:r>
            <a:r>
              <a:rPr lang="zh-CN" altLang="en-US" sz="1400" i="1"/>
              <a:t>）</a:t>
            </a:r>
            <a:r>
              <a:rPr lang="en-US" altLang="zh-CN" sz="1400" i="1"/>
              <a:t>   </a:t>
            </a:r>
            <a:r>
              <a:rPr lang="zh-CN" altLang="en-US" sz="1400" i="1"/>
              <a:t>所以</a:t>
            </a:r>
            <a:r>
              <a:rPr lang="en-US" altLang="zh-CN" sz="1400" i="1"/>
              <a:t>concept</a:t>
            </a:r>
            <a:r>
              <a:rPr lang="zh-CN" altLang="en-US" sz="1400" i="1"/>
              <a:t>组成了一个概念的集合</a:t>
            </a:r>
            <a:endParaRPr lang="zh-CN" altLang="en-US" sz="1400" i="1"/>
          </a:p>
        </p:txBody>
      </p:sp>
      <p:sp>
        <p:nvSpPr>
          <p:cNvPr id="7" name="文本框 6"/>
          <p:cNvSpPr txBox="1"/>
          <p:nvPr/>
        </p:nvSpPr>
        <p:spPr>
          <a:xfrm>
            <a:off x="4673600" y="751840"/>
            <a:ext cx="6140450" cy="337185"/>
          </a:xfrm>
          <a:prstGeom prst="rect">
            <a:avLst/>
          </a:prstGeom>
          <a:noFill/>
        </p:spPr>
        <p:txBody>
          <a:bodyPr wrap="square" rtlCol="0">
            <a:spAutoFit/>
          </a:bodyPr>
          <a:p>
            <a:r>
              <a:rPr lang="en-US" altLang="zh-CN" sz="1600"/>
              <a:t>events </a:t>
            </a:r>
            <a:r>
              <a:rPr lang="zh-CN" altLang="en-US" sz="1600"/>
              <a:t>与</a:t>
            </a:r>
            <a:r>
              <a:rPr lang="en-US" altLang="zh-CN" sz="1600"/>
              <a:t> realtions </a:t>
            </a:r>
            <a:r>
              <a:rPr lang="zh-CN" altLang="en-US" sz="1600"/>
              <a:t>直接通过</a:t>
            </a:r>
            <a:r>
              <a:rPr lang="en-US" altLang="zh-CN" sz="1600"/>
              <a:t>LLM</a:t>
            </a:r>
            <a:r>
              <a:rPr lang="zh-CN" altLang="en-US" sz="1600"/>
              <a:t>根据抽取的内容生成</a:t>
            </a:r>
            <a:endParaRPr lang="zh-CN" altLang="en-US"/>
          </a:p>
        </p:txBody>
      </p:sp>
      <p:pic>
        <p:nvPicPr>
          <p:cNvPr id="8" name="图片 7"/>
          <p:cNvPicPr>
            <a:picLocks noChangeAspect="1"/>
          </p:cNvPicPr>
          <p:nvPr/>
        </p:nvPicPr>
        <p:blipFill>
          <a:blip r:embed="rId2"/>
          <a:stretch>
            <a:fillRect/>
          </a:stretch>
        </p:blipFill>
        <p:spPr>
          <a:xfrm>
            <a:off x="4758055" y="1089025"/>
            <a:ext cx="5252085" cy="2507615"/>
          </a:xfrm>
          <a:prstGeom prst="rect">
            <a:avLst/>
          </a:prstGeom>
        </p:spPr>
      </p:pic>
      <p:sp>
        <p:nvSpPr>
          <p:cNvPr id="9" name="文本框 8"/>
          <p:cNvSpPr txBox="1"/>
          <p:nvPr/>
        </p:nvSpPr>
        <p:spPr>
          <a:xfrm>
            <a:off x="4592320" y="3662680"/>
            <a:ext cx="6990080" cy="521970"/>
          </a:xfrm>
          <a:prstGeom prst="rect">
            <a:avLst/>
          </a:prstGeom>
          <a:noFill/>
        </p:spPr>
        <p:txBody>
          <a:bodyPr wrap="square" rtlCol="0">
            <a:spAutoFit/>
          </a:bodyPr>
          <a:p>
            <a:r>
              <a:rPr lang="en-US" altLang="zh-CN" sz="1400"/>
              <a:t>entity</a:t>
            </a:r>
            <a:r>
              <a:rPr lang="zh-CN" altLang="en-US" sz="1400"/>
              <a:t>的概括会预先构建一个有向图（抽取的所有元素加入图中），采样该</a:t>
            </a:r>
            <a:r>
              <a:rPr lang="en-US" altLang="zh-CN" sz="1400">
                <a:sym typeface="+mn-ea"/>
              </a:rPr>
              <a:t>entity</a:t>
            </a:r>
            <a:r>
              <a:rPr lang="zh-CN" altLang="en-US" sz="1400">
                <a:sym typeface="+mn-ea"/>
              </a:rPr>
              <a:t>的前节点和后节点做</a:t>
            </a:r>
            <a:r>
              <a:rPr lang="zh-CN" altLang="en-US" sz="1400">
                <a:solidFill>
                  <a:srgbClr val="FF0000"/>
                </a:solidFill>
                <a:sym typeface="+mn-ea"/>
              </a:rPr>
              <a:t>上下文</a:t>
            </a:r>
            <a:r>
              <a:rPr lang="zh-CN" altLang="en-US" sz="1400">
                <a:sym typeface="+mn-ea"/>
              </a:rPr>
              <a:t>，一并给进</a:t>
            </a:r>
            <a:r>
              <a:rPr lang="en-US" altLang="zh-CN" sz="1400">
                <a:sym typeface="+mn-ea"/>
              </a:rPr>
              <a:t>prompt</a:t>
            </a:r>
            <a:endParaRPr lang="en-US" altLang="zh-CN" sz="1400">
              <a:sym typeface="+mn-ea"/>
            </a:endParaRPr>
          </a:p>
        </p:txBody>
      </p:sp>
      <p:pic>
        <p:nvPicPr>
          <p:cNvPr id="10" name="图片 9"/>
          <p:cNvPicPr>
            <a:picLocks noChangeAspect="1"/>
          </p:cNvPicPr>
          <p:nvPr/>
        </p:nvPicPr>
        <p:blipFill>
          <a:blip r:embed="rId3"/>
          <a:stretch>
            <a:fillRect/>
          </a:stretch>
        </p:blipFill>
        <p:spPr>
          <a:xfrm>
            <a:off x="4758055" y="4250690"/>
            <a:ext cx="6185535" cy="1811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78180" y="1609090"/>
            <a:ext cx="2860040" cy="1931670"/>
          </a:xfrm>
          <a:prstGeom prst="rect">
            <a:avLst/>
          </a:prstGeom>
        </p:spPr>
      </p:pic>
      <p:sp>
        <p:nvSpPr>
          <p:cNvPr id="8" name="文本框 7"/>
          <p:cNvSpPr txBox="1"/>
          <p:nvPr/>
        </p:nvSpPr>
        <p:spPr>
          <a:xfrm>
            <a:off x="521970" y="5761355"/>
            <a:ext cx="2818765" cy="52197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a:t>
            </a:r>
            <a:r>
              <a:rPr lang="zh-CN" altLang="en-US" sz="1600" i="1">
                <a:latin typeface="Times New Roman" panose="02020603050405020304" charset="0"/>
                <a:cs typeface="Times New Roman" panose="02020603050405020304" charset="0"/>
              </a:rPr>
              <a:t>1:</a:t>
            </a:r>
            <a:r>
              <a:rPr lang="zh-CN" altLang="en-US" sz="1200"/>
              <a:t>先</a:t>
            </a:r>
            <a:r>
              <a:rPr lang="en-US" altLang="zh-CN" sz="1200"/>
              <a:t>LLM</a:t>
            </a:r>
            <a:r>
              <a:rPr lang="zh-CN" altLang="en-US" sz="1200"/>
              <a:t>对文本总结，以此提取主要事件（</a:t>
            </a:r>
            <a:r>
              <a:rPr lang="zh-CN" altLang="en-US" sz="1200"/>
              <a:t>常规做法）</a:t>
            </a:r>
            <a:endParaRPr lang="zh-CN" altLang="en-US" sz="1200"/>
          </a:p>
        </p:txBody>
      </p:sp>
      <p:pic>
        <p:nvPicPr>
          <p:cNvPr id="6" name="图片 5"/>
          <p:cNvPicPr>
            <a:picLocks noChangeAspect="1"/>
          </p:cNvPicPr>
          <p:nvPr/>
        </p:nvPicPr>
        <p:blipFill>
          <a:blip r:embed="rId2"/>
          <a:stretch>
            <a:fillRect/>
          </a:stretch>
        </p:blipFill>
        <p:spPr>
          <a:xfrm>
            <a:off x="3670300" y="1440815"/>
            <a:ext cx="2150745" cy="168275"/>
          </a:xfrm>
          <a:prstGeom prst="rect">
            <a:avLst/>
          </a:prstGeom>
        </p:spPr>
      </p:pic>
      <p:pic>
        <p:nvPicPr>
          <p:cNvPr id="7" name="图片 6"/>
          <p:cNvPicPr>
            <a:picLocks noChangeAspect="1"/>
          </p:cNvPicPr>
          <p:nvPr/>
        </p:nvPicPr>
        <p:blipFill>
          <a:blip r:embed="rId3"/>
          <a:stretch>
            <a:fillRect/>
          </a:stretch>
        </p:blipFill>
        <p:spPr>
          <a:xfrm>
            <a:off x="3670300" y="1609090"/>
            <a:ext cx="2752725" cy="3779520"/>
          </a:xfrm>
          <a:prstGeom prst="rect">
            <a:avLst/>
          </a:prstGeom>
        </p:spPr>
      </p:pic>
      <p:sp>
        <p:nvSpPr>
          <p:cNvPr id="9" name="文本框 8"/>
          <p:cNvSpPr txBox="1"/>
          <p:nvPr/>
        </p:nvSpPr>
        <p:spPr>
          <a:xfrm>
            <a:off x="3441700" y="5761355"/>
            <a:ext cx="2818765" cy="52197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stage2</a:t>
            </a:r>
            <a:r>
              <a:rPr lang="zh-CN" altLang="en-US" sz="1600" i="1">
                <a:latin typeface="Times New Roman" panose="02020603050405020304" charset="0"/>
                <a:cs typeface="Times New Roman" panose="02020603050405020304" charset="0"/>
              </a:rPr>
              <a:t>:</a:t>
            </a:r>
            <a:r>
              <a:rPr lang="zh-CN" altLang="en-US" sz="1200"/>
              <a:t>code&gt;json，往图里添加node,让LLM补全relations</a:t>
            </a:r>
            <a:endParaRPr lang="en-US" altLang="zh-CN" sz="1600" i="1">
              <a:latin typeface="Times New Roman" panose="02020603050405020304" charset="0"/>
              <a:cs typeface="Times New Roman" panose="02020603050405020304" charset="0"/>
            </a:endParaRPr>
          </a:p>
        </p:txBody>
      </p:sp>
      <p:grpSp>
        <p:nvGrpSpPr>
          <p:cNvPr id="13" name="组合 12"/>
          <p:cNvGrpSpPr/>
          <p:nvPr/>
        </p:nvGrpSpPr>
        <p:grpSpPr>
          <a:xfrm>
            <a:off x="6771005" y="1388745"/>
            <a:ext cx="2481580" cy="4137025"/>
            <a:chOff x="10832" y="2269"/>
            <a:chExt cx="4160" cy="6948"/>
          </a:xfrm>
        </p:grpSpPr>
        <p:pic>
          <p:nvPicPr>
            <p:cNvPr id="10" name="图片 9"/>
            <p:cNvPicPr>
              <a:picLocks noChangeAspect="1"/>
            </p:cNvPicPr>
            <p:nvPr>
              <p:custDataLst>
                <p:tags r:id="rId4"/>
              </p:custDataLst>
            </p:nvPr>
          </p:nvPicPr>
          <p:blipFill>
            <a:blip r:embed="rId5"/>
            <a:stretch>
              <a:fillRect/>
            </a:stretch>
          </p:blipFill>
          <p:spPr>
            <a:xfrm>
              <a:off x="10832" y="2269"/>
              <a:ext cx="4161" cy="2762"/>
            </a:xfrm>
            <a:prstGeom prst="rect">
              <a:avLst/>
            </a:prstGeom>
          </p:spPr>
        </p:pic>
        <p:pic>
          <p:nvPicPr>
            <p:cNvPr id="12" name="图片 11"/>
            <p:cNvPicPr>
              <a:picLocks noChangeAspect="1"/>
            </p:cNvPicPr>
            <p:nvPr>
              <p:custDataLst>
                <p:tags r:id="rId6"/>
              </p:custDataLst>
            </p:nvPr>
          </p:nvPicPr>
          <p:blipFill>
            <a:blip r:embed="rId7"/>
            <a:stretch>
              <a:fillRect/>
            </a:stretch>
          </p:blipFill>
          <p:spPr>
            <a:xfrm>
              <a:off x="10897" y="2639"/>
              <a:ext cx="4030" cy="6579"/>
            </a:xfrm>
            <a:prstGeom prst="rect">
              <a:avLst/>
            </a:prstGeom>
          </p:spPr>
        </p:pic>
      </p:grpSp>
      <p:sp>
        <p:nvSpPr>
          <p:cNvPr id="14" name="文本框 13"/>
          <p:cNvSpPr txBox="1"/>
          <p:nvPr/>
        </p:nvSpPr>
        <p:spPr>
          <a:xfrm>
            <a:off x="6701155" y="5761355"/>
            <a:ext cx="2818765" cy="70675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stage3</a:t>
            </a:r>
            <a:r>
              <a:rPr lang="zh-CN" altLang="en-US" sz="1600" i="1">
                <a:latin typeface="Times New Roman" panose="02020603050405020304" charset="0"/>
                <a:cs typeface="Times New Roman" panose="02020603050405020304" charset="0"/>
              </a:rPr>
              <a:t>:</a:t>
            </a:r>
            <a:r>
              <a:rPr lang="zh-CN" altLang="en-US" sz="1200"/>
              <a:t>LLM判断关系可靠性，对于遗弃的加入prompt再重新生成，迭代此过程</a:t>
            </a:r>
            <a:r>
              <a:rPr lang="zh-CN" altLang="en-US" sz="1200"/>
              <a:t>优化</a:t>
            </a:r>
            <a:endParaRPr lang="zh-CN" altLang="en-US" sz="1200"/>
          </a:p>
        </p:txBody>
      </p:sp>
      <p:pic>
        <p:nvPicPr>
          <p:cNvPr id="15" name="图片 14"/>
          <p:cNvPicPr>
            <a:picLocks noChangeAspect="1"/>
          </p:cNvPicPr>
          <p:nvPr/>
        </p:nvPicPr>
        <p:blipFill>
          <a:blip r:embed="rId8"/>
          <a:stretch>
            <a:fillRect/>
          </a:stretch>
        </p:blipFill>
        <p:spPr>
          <a:xfrm>
            <a:off x="9813925" y="1957070"/>
            <a:ext cx="2243455" cy="1471930"/>
          </a:xfrm>
          <a:prstGeom prst="rect">
            <a:avLst/>
          </a:prstGeom>
        </p:spPr>
      </p:pic>
      <p:cxnSp>
        <p:nvCxnSpPr>
          <p:cNvPr id="16" name="直接箭头连接符 15"/>
          <p:cNvCxnSpPr/>
          <p:nvPr/>
        </p:nvCxnSpPr>
        <p:spPr>
          <a:xfrm>
            <a:off x="9213850" y="2245995"/>
            <a:ext cx="578485" cy="4140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grpSp>
        <p:nvGrpSpPr>
          <p:cNvPr id="7" name="组合 6"/>
          <p:cNvGrpSpPr/>
          <p:nvPr/>
        </p:nvGrpSpPr>
        <p:grpSpPr>
          <a:xfrm>
            <a:off x="920115" y="1086485"/>
            <a:ext cx="2620010" cy="4655185"/>
            <a:chOff x="1541" y="2082"/>
            <a:chExt cx="4126" cy="7331"/>
          </a:xfrm>
        </p:grpSpPr>
        <p:pic>
          <p:nvPicPr>
            <p:cNvPr id="5" name="图片 4"/>
            <p:cNvPicPr>
              <a:picLocks noChangeAspect="1"/>
            </p:cNvPicPr>
            <p:nvPr/>
          </p:nvPicPr>
          <p:blipFill>
            <a:blip r:embed="rId1"/>
            <a:stretch>
              <a:fillRect/>
            </a:stretch>
          </p:blipFill>
          <p:spPr>
            <a:xfrm>
              <a:off x="1541" y="2082"/>
              <a:ext cx="4031" cy="1598"/>
            </a:xfrm>
            <a:prstGeom prst="rect">
              <a:avLst/>
            </a:prstGeom>
          </p:spPr>
        </p:pic>
        <p:pic>
          <p:nvPicPr>
            <p:cNvPr id="6" name="图片 5"/>
            <p:cNvPicPr>
              <a:picLocks noChangeAspect="1"/>
            </p:cNvPicPr>
            <p:nvPr/>
          </p:nvPicPr>
          <p:blipFill>
            <a:blip r:embed="rId2"/>
            <a:stretch>
              <a:fillRect/>
            </a:stretch>
          </p:blipFill>
          <p:spPr>
            <a:xfrm>
              <a:off x="1541" y="3759"/>
              <a:ext cx="4126" cy="5654"/>
            </a:xfrm>
            <a:prstGeom prst="rect">
              <a:avLst/>
            </a:prstGeom>
          </p:spPr>
        </p:pic>
      </p:grpSp>
      <p:sp>
        <p:nvSpPr>
          <p:cNvPr id="8" name="文本框 7"/>
          <p:cNvSpPr txBox="1"/>
          <p:nvPr/>
        </p:nvSpPr>
        <p:spPr>
          <a:xfrm>
            <a:off x="862965" y="5712460"/>
            <a:ext cx="2818765" cy="86042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stage4</a:t>
            </a:r>
            <a:r>
              <a:rPr lang="zh-CN" altLang="en-US" sz="1600" i="1">
                <a:latin typeface="Times New Roman" panose="02020603050405020304" charset="0"/>
                <a:cs typeface="Times New Roman" panose="02020603050405020304" charset="0"/>
              </a:rPr>
              <a:t>:</a:t>
            </a:r>
            <a:r>
              <a:rPr lang="zh-CN" altLang="en-US" sz="1200"/>
              <a:t>先生成层级图，将层级图作为提示再生成时序图、最后是因果图</a:t>
            </a:r>
            <a:endParaRPr lang="zh-CN" altLang="en-US" sz="1200"/>
          </a:p>
          <a:p>
            <a:endParaRPr lang="zh-CN" altLang="en-US" sz="1200"/>
          </a:p>
          <a:p>
            <a:r>
              <a:rPr lang="zh-CN" altLang="en-US" sz="1000" i="1"/>
              <a:t>生成了三个独立的图</a:t>
            </a:r>
            <a:endParaRPr lang="zh-CN" altLang="en-US" sz="1000" i="1"/>
          </a:p>
        </p:txBody>
      </p:sp>
      <p:sp>
        <p:nvSpPr>
          <p:cNvPr id="4" name="文本框 3"/>
          <p:cNvSpPr txBox="1"/>
          <p:nvPr/>
        </p:nvSpPr>
        <p:spPr>
          <a:xfrm>
            <a:off x="4031615" y="361315"/>
            <a:ext cx="7245350" cy="337185"/>
          </a:xfrm>
          <a:prstGeom prst="rect">
            <a:avLst/>
          </a:prstGeom>
          <a:noFill/>
        </p:spPr>
        <p:txBody>
          <a:bodyPr wrap="square" rtlCol="0">
            <a:spAutoFit/>
          </a:bodyPr>
          <a:p>
            <a:r>
              <a:rPr lang="zh-CN" altLang="en-US" sz="1600"/>
              <a:t>如何评估图谱效果？人工标注</a:t>
            </a:r>
            <a:r>
              <a:rPr lang="en-US" altLang="zh-CN" sz="1600"/>
              <a:t>100</a:t>
            </a:r>
            <a:r>
              <a:rPr lang="zh-CN" altLang="en-US" sz="1600"/>
              <a:t>个</a:t>
            </a:r>
            <a:r>
              <a:rPr lang="en-US" altLang="zh-CN" sz="1600"/>
              <a:t>GT</a:t>
            </a:r>
            <a:r>
              <a:rPr lang="zh-CN" altLang="en-US" sz="1200"/>
              <a:t>（文中还提到了三个标注者之间的标准都不完全一致）</a:t>
            </a:r>
            <a:endParaRPr lang="zh-CN" altLang="en-US" sz="1200"/>
          </a:p>
        </p:txBody>
      </p:sp>
      <p:pic>
        <p:nvPicPr>
          <p:cNvPr id="10" name="图片 9"/>
          <p:cNvPicPr>
            <a:picLocks noChangeAspect="1"/>
          </p:cNvPicPr>
          <p:nvPr/>
        </p:nvPicPr>
        <p:blipFill>
          <a:blip r:embed="rId3"/>
          <a:stretch>
            <a:fillRect/>
          </a:stretch>
        </p:blipFill>
        <p:spPr>
          <a:xfrm>
            <a:off x="3896360" y="1061720"/>
            <a:ext cx="3040380" cy="4751070"/>
          </a:xfrm>
          <a:prstGeom prst="rect">
            <a:avLst/>
          </a:prstGeom>
        </p:spPr>
      </p:pic>
      <p:sp>
        <p:nvSpPr>
          <p:cNvPr id="11" name="文本框 10"/>
          <p:cNvSpPr txBox="1"/>
          <p:nvPr/>
        </p:nvSpPr>
        <p:spPr>
          <a:xfrm>
            <a:off x="4006850" y="5712460"/>
            <a:ext cx="2818765" cy="110680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stage5</a:t>
            </a:r>
            <a:r>
              <a:rPr lang="zh-CN" altLang="en-US" sz="1600" i="1">
                <a:latin typeface="Times New Roman" panose="02020603050405020304" charset="0"/>
                <a:cs typeface="Times New Roman" panose="02020603050405020304" charset="0"/>
              </a:rPr>
              <a:t>:</a:t>
            </a:r>
            <a:r>
              <a:rPr lang="zh-CN" altLang="en-US" sz="1000">
                <a:latin typeface="Times New Roman" panose="02020603050405020304" charset="0"/>
                <a:cs typeface="Times New Roman" panose="02020603050405020304" charset="0"/>
              </a:rPr>
              <a:t>精度计算，因为构建的图中边只有一个关系，所以只用考虑节点的相似度，生成所有边之间相似度矩阵</a:t>
            </a:r>
            <a:r>
              <a:rPr lang="en-US" altLang="zh-CN" sz="1000">
                <a:latin typeface="Times New Roman" panose="02020603050405020304" charset="0"/>
                <a:cs typeface="Times New Roman" panose="02020603050405020304" charset="0"/>
              </a:rPr>
              <a:t>                                             </a:t>
            </a:r>
            <a:endParaRPr lang="en-US" altLang="zh-CN" sz="1000">
              <a:latin typeface="Times New Roman" panose="02020603050405020304" charset="0"/>
              <a:cs typeface="Times New Roman" panose="02020603050405020304" charset="0"/>
            </a:endParaRPr>
          </a:p>
          <a:p>
            <a:r>
              <a:rPr lang="zh-CN" altLang="en-US" sz="1000">
                <a:latin typeface="Times New Roman" panose="02020603050405020304" charset="0"/>
                <a:cs typeface="Times New Roman" panose="02020603050405020304" charset="0"/>
              </a:rPr>
              <a:t>用匈牙利算法计算最小分配（图最小相似度），</a:t>
            </a:r>
            <a:r>
              <a:rPr lang="en-US" altLang="zh-CN" sz="1000">
                <a:latin typeface="Times New Roman" panose="02020603050405020304" charset="0"/>
                <a:cs typeface="Times New Roman" panose="02020603050405020304" charset="0"/>
              </a:rPr>
              <a:t>1-cost value=HGS</a:t>
            </a:r>
            <a:endParaRPr lang="zh-CN" altLang="en-US" sz="1200" i="1"/>
          </a:p>
          <a:p>
            <a:endParaRPr lang="zh-CN" altLang="en-US" sz="1000" i="1"/>
          </a:p>
        </p:txBody>
      </p:sp>
      <p:pic>
        <p:nvPicPr>
          <p:cNvPr id="12" name="图片 11"/>
          <p:cNvPicPr>
            <a:picLocks noChangeAspect="1"/>
          </p:cNvPicPr>
          <p:nvPr/>
        </p:nvPicPr>
        <p:blipFill>
          <a:blip r:embed="rId4"/>
          <a:stretch>
            <a:fillRect/>
          </a:stretch>
        </p:blipFill>
        <p:spPr>
          <a:xfrm>
            <a:off x="5654040" y="6257925"/>
            <a:ext cx="1379855" cy="158750"/>
          </a:xfrm>
          <a:prstGeom prst="rect">
            <a:avLst/>
          </a:prstGeom>
        </p:spPr>
      </p:pic>
      <p:pic>
        <p:nvPicPr>
          <p:cNvPr id="13" name="图片 12"/>
          <p:cNvPicPr>
            <a:picLocks noChangeAspect="1"/>
          </p:cNvPicPr>
          <p:nvPr/>
        </p:nvPicPr>
        <p:blipFill>
          <a:blip r:embed="rId5"/>
          <a:stretch>
            <a:fillRect/>
          </a:stretch>
        </p:blipFill>
        <p:spPr>
          <a:xfrm>
            <a:off x="6852920" y="2232660"/>
            <a:ext cx="5240655" cy="1684655"/>
          </a:xfrm>
          <a:prstGeom prst="rect">
            <a:avLst/>
          </a:prstGeom>
        </p:spPr>
      </p:pic>
      <p:pic>
        <p:nvPicPr>
          <p:cNvPr id="14" name="图片 13"/>
          <p:cNvPicPr>
            <a:picLocks noChangeAspect="1"/>
          </p:cNvPicPr>
          <p:nvPr/>
        </p:nvPicPr>
        <p:blipFill>
          <a:blip r:embed="rId6"/>
          <a:stretch>
            <a:fillRect/>
          </a:stretch>
        </p:blipFill>
        <p:spPr>
          <a:xfrm>
            <a:off x="8056880" y="1337310"/>
            <a:ext cx="2646680" cy="814070"/>
          </a:xfrm>
          <a:prstGeom prst="rect">
            <a:avLst/>
          </a:prstGeom>
        </p:spPr>
      </p:pic>
      <p:sp>
        <p:nvSpPr>
          <p:cNvPr id="15" name="文本框 14"/>
          <p:cNvSpPr txBox="1"/>
          <p:nvPr/>
        </p:nvSpPr>
        <p:spPr>
          <a:xfrm>
            <a:off x="8361045" y="5669280"/>
            <a:ext cx="2818765" cy="49149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stage6</a:t>
            </a:r>
            <a:r>
              <a:rPr lang="zh-CN" altLang="en-US" sz="1600" i="1">
                <a:latin typeface="Times New Roman" panose="02020603050405020304" charset="0"/>
                <a:cs typeface="Times New Roman" panose="02020603050405020304" charset="0"/>
              </a:rPr>
              <a:t>:</a:t>
            </a:r>
            <a:r>
              <a:rPr lang="en-US" altLang="zh-CN" sz="1600">
                <a:latin typeface="Times New Roman" panose="02020603050405020304" charset="0"/>
                <a:cs typeface="Times New Roman" panose="02020603050405020304" charset="0"/>
              </a:rPr>
              <a:t>main result</a:t>
            </a:r>
            <a:endParaRPr lang="zh-CN" altLang="en-US" sz="1200" i="1"/>
          </a:p>
          <a:p>
            <a:endParaRPr lang="zh-CN" altLang="en-US" sz="1000" i="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r>
              <a:rPr lang="zh-CN" altLang="en-US">
                <a:sym typeface="+mn-ea"/>
              </a:rPr>
              <a:t>法律文书</a:t>
            </a:r>
            <a:r>
              <a:rPr lang="zh-CN" altLang="en-US">
                <a:sym typeface="+mn-ea"/>
              </a:rPr>
              <a:t>实践</a:t>
            </a:r>
            <a:endParaRPr lang="zh-CN" altLang="en-US">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910070" y="1941830"/>
            <a:ext cx="5281930" cy="4419600"/>
          </a:xfrm>
          <a:prstGeom prst="rect">
            <a:avLst/>
          </a:prstGeom>
        </p:spPr>
      </p:pic>
      <p:pic>
        <p:nvPicPr>
          <p:cNvPr id="6" name="图片 5"/>
          <p:cNvPicPr>
            <a:picLocks noChangeAspect="1"/>
          </p:cNvPicPr>
          <p:nvPr/>
        </p:nvPicPr>
        <p:blipFill>
          <a:blip r:embed="rId2"/>
          <a:stretch>
            <a:fillRect/>
          </a:stretch>
        </p:blipFill>
        <p:spPr>
          <a:xfrm>
            <a:off x="102235" y="4349750"/>
            <a:ext cx="6453505" cy="2199005"/>
          </a:xfrm>
          <a:prstGeom prst="rect">
            <a:avLst/>
          </a:prstGeom>
        </p:spPr>
      </p:pic>
      <p:sp>
        <p:nvSpPr>
          <p:cNvPr id="7" name="文本框 6"/>
          <p:cNvSpPr txBox="1"/>
          <p:nvPr/>
        </p:nvSpPr>
        <p:spPr>
          <a:xfrm>
            <a:off x="9086215" y="1466215"/>
            <a:ext cx="929640" cy="337185"/>
          </a:xfrm>
          <a:prstGeom prst="rect">
            <a:avLst/>
          </a:prstGeom>
          <a:noFill/>
        </p:spPr>
        <p:txBody>
          <a:bodyPr wrap="square" rtlCol="0">
            <a:spAutoFit/>
          </a:bodyPr>
          <a:p>
            <a:r>
              <a:rPr lang="zh-CN" altLang="en-US" sz="1600"/>
              <a:t>优化</a:t>
            </a:r>
            <a:endParaRPr lang="zh-CN" altLang="en-US" sz="1600"/>
          </a:p>
        </p:txBody>
      </p:sp>
      <p:sp>
        <p:nvSpPr>
          <p:cNvPr id="8" name="文本框 7"/>
          <p:cNvSpPr txBox="1"/>
          <p:nvPr/>
        </p:nvSpPr>
        <p:spPr>
          <a:xfrm>
            <a:off x="2542540" y="3982720"/>
            <a:ext cx="1156335" cy="337185"/>
          </a:xfrm>
          <a:prstGeom prst="rect">
            <a:avLst/>
          </a:prstGeom>
          <a:noFill/>
        </p:spPr>
        <p:txBody>
          <a:bodyPr wrap="square" rtlCol="0">
            <a:spAutoFit/>
          </a:bodyPr>
          <a:p>
            <a:r>
              <a:rPr lang="zh-CN" altLang="en-US" sz="1600"/>
              <a:t>生成</a:t>
            </a:r>
            <a:r>
              <a:rPr lang="zh-CN" altLang="en-US" sz="1600"/>
              <a:t>关系</a:t>
            </a:r>
            <a:endParaRPr lang="zh-CN" altLang="en-US" sz="1600"/>
          </a:p>
        </p:txBody>
      </p:sp>
      <p:pic>
        <p:nvPicPr>
          <p:cNvPr id="4" name="图片 3"/>
          <p:cNvPicPr>
            <a:picLocks noChangeAspect="1"/>
          </p:cNvPicPr>
          <p:nvPr/>
        </p:nvPicPr>
        <p:blipFill>
          <a:blip r:embed="rId3"/>
          <a:stretch>
            <a:fillRect/>
          </a:stretch>
        </p:blipFill>
        <p:spPr>
          <a:xfrm>
            <a:off x="659765" y="1122045"/>
            <a:ext cx="5339080" cy="1386205"/>
          </a:xfrm>
          <a:prstGeom prst="rect">
            <a:avLst/>
          </a:prstGeom>
        </p:spPr>
      </p:pic>
      <p:sp>
        <p:nvSpPr>
          <p:cNvPr id="9" name="文本框 8"/>
          <p:cNvSpPr txBox="1"/>
          <p:nvPr/>
        </p:nvSpPr>
        <p:spPr>
          <a:xfrm>
            <a:off x="2826385" y="899160"/>
            <a:ext cx="929640" cy="337185"/>
          </a:xfrm>
          <a:prstGeom prst="rect">
            <a:avLst/>
          </a:prstGeom>
          <a:noFill/>
        </p:spPr>
        <p:txBody>
          <a:bodyPr wrap="square" rtlCol="0">
            <a:spAutoFit/>
          </a:bodyPr>
          <a:p>
            <a:r>
              <a:rPr lang="zh-CN" altLang="en-US" sz="1600"/>
              <a:t>概述</a:t>
            </a:r>
            <a:endParaRPr lang="zh-CN" altLang="en-US" sz="1600"/>
          </a:p>
        </p:txBody>
      </p:sp>
      <p:pic>
        <p:nvPicPr>
          <p:cNvPr id="10" name="图片 9"/>
          <p:cNvPicPr>
            <a:picLocks noChangeAspect="1"/>
          </p:cNvPicPr>
          <p:nvPr/>
        </p:nvPicPr>
        <p:blipFill>
          <a:blip r:embed="rId4"/>
          <a:stretch>
            <a:fillRect/>
          </a:stretch>
        </p:blipFill>
        <p:spPr>
          <a:xfrm>
            <a:off x="650240" y="2929890"/>
            <a:ext cx="5281930" cy="1133475"/>
          </a:xfrm>
          <a:prstGeom prst="rect">
            <a:avLst/>
          </a:prstGeom>
        </p:spPr>
      </p:pic>
      <p:sp>
        <p:nvSpPr>
          <p:cNvPr id="11" name="文本框 10"/>
          <p:cNvSpPr txBox="1"/>
          <p:nvPr/>
        </p:nvSpPr>
        <p:spPr>
          <a:xfrm>
            <a:off x="2542540" y="2504440"/>
            <a:ext cx="1156335" cy="337185"/>
          </a:xfrm>
          <a:prstGeom prst="rect">
            <a:avLst/>
          </a:prstGeom>
          <a:noFill/>
        </p:spPr>
        <p:txBody>
          <a:bodyPr wrap="square" rtlCol="0">
            <a:spAutoFit/>
          </a:bodyPr>
          <a:p>
            <a:r>
              <a:rPr lang="zh-CN" altLang="en-US" sz="1600"/>
              <a:t>提取</a:t>
            </a:r>
            <a:r>
              <a:rPr lang="zh-CN" altLang="en-US" sz="1600"/>
              <a:t>事件</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14.EventGround</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756285" y="703580"/>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EventGround: Narrative Reasoning by Grounding to Eventuality-centric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56285" y="1040765"/>
            <a:ext cx="10614660" cy="275590"/>
          </a:xfrm>
          <a:prstGeom prst="rect">
            <a:avLst/>
          </a:prstGeom>
          <a:noFill/>
        </p:spPr>
        <p:txBody>
          <a:bodyPr wrap="square" rtlCol="0">
            <a:spAutoFit/>
          </a:bodyPr>
          <a:p>
            <a:r>
              <a:rPr lang="en-US" altLang="zh-CN" sz="1200"/>
              <a:t>COLING2024(HKUST-KnowComp&amp;AWS)--</a:t>
            </a:r>
            <a:r>
              <a:rPr lang="zh-CN" altLang="en-US" sz="1200"/>
              <a:t>通过以事件为中心的知识图谱为基础进行</a:t>
            </a:r>
            <a:r>
              <a:rPr lang="zh-CN" altLang="en-US" sz="1200">
                <a:solidFill>
                  <a:srgbClr val="FF0000"/>
                </a:solidFill>
              </a:rPr>
              <a:t>叙述推理</a:t>
            </a:r>
            <a:endParaRPr lang="zh-CN" altLang="en-US" sz="1200">
              <a:solidFill>
                <a:srgbClr val="FF0000"/>
              </a:solidFill>
            </a:endParaRPr>
          </a:p>
        </p:txBody>
      </p:sp>
      <p:sp>
        <p:nvSpPr>
          <p:cNvPr id="8" name="文本框 7"/>
          <p:cNvSpPr txBox="1"/>
          <p:nvPr/>
        </p:nvSpPr>
        <p:spPr>
          <a:xfrm>
            <a:off x="259715" y="2705100"/>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introduction:</a:t>
            </a:r>
            <a:endParaRPr lang="en-US" altLang="zh-CN">
              <a:solidFill>
                <a:srgbClr val="FF0000"/>
              </a:solidFill>
              <a:latin typeface="Times New Roman" panose="02020603050405020304" charset="0"/>
              <a:cs typeface="Times New Roman" panose="02020603050405020304" charset="0"/>
              <a:sym typeface="+mn-ea"/>
            </a:endParaRPr>
          </a:p>
        </p:txBody>
      </p:sp>
      <p:pic>
        <p:nvPicPr>
          <p:cNvPr id="9" name="图片 8"/>
          <p:cNvPicPr>
            <a:picLocks noChangeAspect="1"/>
          </p:cNvPicPr>
          <p:nvPr/>
        </p:nvPicPr>
        <p:blipFill>
          <a:blip r:embed="rId1"/>
          <a:stretch>
            <a:fillRect/>
          </a:stretch>
        </p:blipFill>
        <p:spPr>
          <a:xfrm>
            <a:off x="6647815" y="1978660"/>
            <a:ext cx="3851275" cy="2563495"/>
          </a:xfrm>
          <a:prstGeom prst="rect">
            <a:avLst/>
          </a:prstGeom>
        </p:spPr>
      </p:pic>
      <p:grpSp>
        <p:nvGrpSpPr>
          <p:cNvPr id="11" name="组合 10"/>
          <p:cNvGrpSpPr/>
          <p:nvPr/>
        </p:nvGrpSpPr>
        <p:grpSpPr>
          <a:xfrm>
            <a:off x="2030095" y="1734185"/>
            <a:ext cx="3554730" cy="3337560"/>
            <a:chOff x="3146" y="3181"/>
            <a:chExt cx="5598" cy="5256"/>
          </a:xfrm>
        </p:grpSpPr>
        <p:pic>
          <p:nvPicPr>
            <p:cNvPr id="7" name="图片 6"/>
            <p:cNvPicPr>
              <a:picLocks noChangeAspect="1"/>
            </p:cNvPicPr>
            <p:nvPr/>
          </p:nvPicPr>
          <p:blipFill>
            <a:blip r:embed="rId2"/>
            <a:stretch>
              <a:fillRect/>
            </a:stretch>
          </p:blipFill>
          <p:spPr>
            <a:xfrm>
              <a:off x="3268" y="3181"/>
              <a:ext cx="5476" cy="3310"/>
            </a:xfrm>
            <a:prstGeom prst="rect">
              <a:avLst/>
            </a:prstGeom>
          </p:spPr>
        </p:pic>
        <p:pic>
          <p:nvPicPr>
            <p:cNvPr id="10" name="图片 9"/>
            <p:cNvPicPr>
              <a:picLocks noChangeAspect="1"/>
            </p:cNvPicPr>
            <p:nvPr/>
          </p:nvPicPr>
          <p:blipFill>
            <a:blip r:embed="rId3"/>
            <a:stretch>
              <a:fillRect/>
            </a:stretch>
          </p:blipFill>
          <p:spPr>
            <a:xfrm>
              <a:off x="3146" y="6411"/>
              <a:ext cx="5482" cy="2027"/>
            </a:xfrm>
            <a:prstGeom prst="rect">
              <a:avLst/>
            </a:prstGeom>
          </p:spPr>
        </p:pic>
      </p:grpSp>
      <p:pic>
        <p:nvPicPr>
          <p:cNvPr id="12" name="图片 11"/>
          <p:cNvPicPr>
            <a:picLocks noChangeAspect="1"/>
          </p:cNvPicPr>
          <p:nvPr/>
        </p:nvPicPr>
        <p:blipFill>
          <a:blip r:embed="rId4"/>
          <a:stretch>
            <a:fillRect/>
          </a:stretch>
        </p:blipFill>
        <p:spPr>
          <a:xfrm>
            <a:off x="1390650" y="5551805"/>
            <a:ext cx="8438515" cy="843280"/>
          </a:xfrm>
          <a:prstGeom prst="rect">
            <a:avLst/>
          </a:prstGeom>
        </p:spPr>
      </p:pic>
      <p:sp>
        <p:nvSpPr>
          <p:cNvPr id="13" name="燕尾形箭头 12"/>
          <p:cNvSpPr/>
          <p:nvPr/>
        </p:nvSpPr>
        <p:spPr>
          <a:xfrm>
            <a:off x="5917565" y="3124200"/>
            <a:ext cx="374015" cy="75565"/>
          </a:xfrm>
          <a:prstGeom prst="notchedRightArrow">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4" name="直接连接符 13"/>
          <p:cNvCxnSpPr/>
          <p:nvPr/>
        </p:nvCxnSpPr>
        <p:spPr>
          <a:xfrm>
            <a:off x="1337310" y="5245735"/>
            <a:ext cx="9239885" cy="0"/>
          </a:xfrm>
          <a:prstGeom prst="line">
            <a:avLst/>
          </a:prstGeom>
          <a:ln w="952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259715" y="5789295"/>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motivation:</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664335" y="1815465"/>
            <a:ext cx="3041015" cy="2954020"/>
          </a:xfrm>
          <a:prstGeom prst="rect">
            <a:avLst/>
          </a:prstGeom>
        </p:spPr>
      </p:pic>
      <p:sp>
        <p:nvSpPr>
          <p:cNvPr id="8" name="文本框 7"/>
          <p:cNvSpPr txBox="1"/>
          <p:nvPr/>
        </p:nvSpPr>
        <p:spPr>
          <a:xfrm>
            <a:off x="118110" y="159766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non-trivial:</a:t>
            </a:r>
            <a:endParaRPr lang="en-US" altLang="zh-CN">
              <a:solidFill>
                <a:srgbClr val="FF0000"/>
              </a:solidFill>
              <a:latin typeface="Times New Roman" panose="02020603050405020304" charset="0"/>
              <a:cs typeface="Times New Roman" panose="02020603050405020304" charset="0"/>
              <a:sym typeface="+mn-ea"/>
            </a:endParaRPr>
          </a:p>
        </p:txBody>
      </p:sp>
      <p:sp>
        <p:nvSpPr>
          <p:cNvPr id="6" name="文本框 5"/>
          <p:cNvSpPr txBox="1"/>
          <p:nvPr/>
        </p:nvSpPr>
        <p:spPr>
          <a:xfrm>
            <a:off x="239395" y="3465195"/>
            <a:ext cx="1638300" cy="245110"/>
          </a:xfrm>
          <a:prstGeom prst="rect">
            <a:avLst/>
          </a:prstGeom>
          <a:noFill/>
        </p:spPr>
        <p:txBody>
          <a:bodyPr wrap="square" rtlCol="0">
            <a:spAutoFit/>
          </a:bodyPr>
          <a:p>
            <a:r>
              <a:rPr lang="zh-CN" altLang="en-US" sz="1000"/>
              <a:t>人物指代与事件共指</a:t>
            </a:r>
            <a:endParaRPr lang="zh-CN" altLang="en-US" sz="1000"/>
          </a:p>
        </p:txBody>
      </p:sp>
      <p:pic>
        <p:nvPicPr>
          <p:cNvPr id="7" name="图片 6"/>
          <p:cNvPicPr>
            <a:picLocks noChangeAspect="1"/>
          </p:cNvPicPr>
          <p:nvPr/>
        </p:nvPicPr>
        <p:blipFill>
          <a:blip r:embed="rId2"/>
          <a:stretch>
            <a:fillRect/>
          </a:stretch>
        </p:blipFill>
        <p:spPr>
          <a:xfrm>
            <a:off x="5101590" y="2326005"/>
            <a:ext cx="6759575" cy="2112010"/>
          </a:xfrm>
          <a:prstGeom prst="rect">
            <a:avLst/>
          </a:prstGeom>
        </p:spPr>
      </p:pic>
      <p:sp>
        <p:nvSpPr>
          <p:cNvPr id="9" name="文本框 8"/>
          <p:cNvSpPr txBox="1"/>
          <p:nvPr/>
        </p:nvSpPr>
        <p:spPr>
          <a:xfrm>
            <a:off x="4962525" y="159766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relate work:</a:t>
            </a:r>
            <a:endParaRPr lang="en-US" altLang="zh-CN">
              <a:solidFill>
                <a:srgbClr val="FF0000"/>
              </a:solidFill>
              <a:latin typeface="Times New Roman" panose="02020603050405020304" charset="0"/>
              <a:cs typeface="Times New Roman" panose="02020603050405020304" charset="0"/>
              <a:sym typeface="+mn-ea"/>
            </a:endParaRPr>
          </a:p>
        </p:txBody>
      </p:sp>
      <p:sp>
        <p:nvSpPr>
          <p:cNvPr id="10" name="文本框 9"/>
          <p:cNvSpPr txBox="1"/>
          <p:nvPr/>
        </p:nvSpPr>
        <p:spPr>
          <a:xfrm>
            <a:off x="5690235" y="2921000"/>
            <a:ext cx="4911725" cy="245110"/>
          </a:xfrm>
          <a:prstGeom prst="rect">
            <a:avLst/>
          </a:prstGeom>
          <a:noFill/>
        </p:spPr>
        <p:txBody>
          <a:bodyPr wrap="square" rtlCol="0">
            <a:spAutoFit/>
          </a:bodyPr>
          <a:p>
            <a:r>
              <a:rPr lang="zh-CN" altLang="en-US" sz="1000">
                <a:latin typeface="Times New Roman" panose="02020603050405020304" charset="0"/>
                <a:cs typeface="Times New Roman" panose="02020603050405020304" charset="0"/>
              </a:rPr>
              <a:t>两种</a:t>
            </a:r>
            <a:r>
              <a:rPr lang="zh-CN" altLang="en-US" sz="1000">
                <a:latin typeface="Times New Roman" panose="02020603050405020304" charset="0"/>
                <a:cs typeface="Times New Roman" panose="02020603050405020304" charset="0"/>
                <a:sym typeface="+mn-ea"/>
              </a:rPr>
              <a:t>主流</a:t>
            </a:r>
            <a:r>
              <a:rPr lang="zh-CN" altLang="en-US" sz="1000">
                <a:latin typeface="Times New Roman" panose="02020603050405020304" charset="0"/>
                <a:cs typeface="Times New Roman" panose="02020603050405020304" charset="0"/>
              </a:rPr>
              <a:t>利用现有</a:t>
            </a:r>
            <a:r>
              <a:rPr lang="en-US" altLang="zh-CN" sz="1000">
                <a:latin typeface="Times New Roman" panose="02020603050405020304" charset="0"/>
                <a:cs typeface="Times New Roman" panose="02020603050405020304" charset="0"/>
              </a:rPr>
              <a:t>eventuality knowledge graph</a:t>
            </a:r>
            <a:r>
              <a:rPr lang="zh-CN" altLang="en-US" sz="1000">
                <a:latin typeface="Times New Roman" panose="02020603050405020304" charset="0"/>
                <a:cs typeface="Times New Roman" panose="02020603050405020304" charset="0"/>
              </a:rPr>
              <a:t>的</a:t>
            </a:r>
            <a:r>
              <a:rPr lang="en-US" altLang="zh-CN" sz="1000">
                <a:latin typeface="Times New Roman" panose="02020603050405020304" charset="0"/>
                <a:cs typeface="Times New Roman" panose="02020603050405020304" charset="0"/>
              </a:rPr>
              <a:t>narrative reasoning </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2" name="图片 11"/>
          <p:cNvPicPr>
            <a:picLocks noChangeAspect="1"/>
          </p:cNvPicPr>
          <p:nvPr/>
        </p:nvPicPr>
        <p:blipFill>
          <a:blip r:embed="rId1"/>
          <a:stretch>
            <a:fillRect/>
          </a:stretch>
        </p:blipFill>
        <p:spPr>
          <a:xfrm>
            <a:off x="198120" y="888365"/>
            <a:ext cx="3261995" cy="3201670"/>
          </a:xfrm>
          <a:prstGeom prst="rect">
            <a:avLst/>
          </a:prstGeom>
        </p:spPr>
      </p:pic>
      <p:sp>
        <p:nvSpPr>
          <p:cNvPr id="8" name="文本框 7"/>
          <p:cNvSpPr txBox="1"/>
          <p:nvPr/>
        </p:nvSpPr>
        <p:spPr>
          <a:xfrm>
            <a:off x="574040" y="5628640"/>
            <a:ext cx="2153920" cy="27559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part1</a:t>
            </a:r>
            <a:r>
              <a:rPr lang="zh-CN" altLang="en-US" sz="1200">
                <a:latin typeface="Times New Roman" panose="02020603050405020304" charset="0"/>
                <a:cs typeface="Times New Roman" panose="02020603050405020304" charset="0"/>
              </a:rPr>
              <a:t>:语法分析抽取</a:t>
            </a:r>
            <a:r>
              <a:rPr lang="zh-CN" altLang="en-US" sz="1200">
                <a:latin typeface="Times New Roman" panose="02020603050405020304" charset="0"/>
                <a:cs typeface="Times New Roman" panose="02020603050405020304" charset="0"/>
              </a:rPr>
              <a:t>事件</a:t>
            </a:r>
            <a:endParaRPr lang="zh-CN" altLang="en-US" sz="120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2"/>
          <a:stretch>
            <a:fillRect/>
          </a:stretch>
        </p:blipFill>
        <p:spPr>
          <a:xfrm>
            <a:off x="3806190" y="1017270"/>
            <a:ext cx="3219450" cy="2244725"/>
          </a:xfrm>
          <a:prstGeom prst="rect">
            <a:avLst/>
          </a:prstGeom>
        </p:spPr>
      </p:pic>
      <p:pic>
        <p:nvPicPr>
          <p:cNvPr id="7" name="图片 6"/>
          <p:cNvPicPr>
            <a:picLocks noChangeAspect="1"/>
          </p:cNvPicPr>
          <p:nvPr/>
        </p:nvPicPr>
        <p:blipFill>
          <a:blip r:embed="rId3"/>
          <a:stretch>
            <a:fillRect/>
          </a:stretch>
        </p:blipFill>
        <p:spPr>
          <a:xfrm>
            <a:off x="3703320" y="3223895"/>
            <a:ext cx="3190875" cy="1859280"/>
          </a:xfrm>
          <a:prstGeom prst="rect">
            <a:avLst/>
          </a:prstGeom>
        </p:spPr>
      </p:pic>
      <p:sp>
        <p:nvSpPr>
          <p:cNvPr id="10" name="文本框 9"/>
          <p:cNvSpPr txBox="1"/>
          <p:nvPr/>
        </p:nvSpPr>
        <p:spPr>
          <a:xfrm>
            <a:off x="3926205" y="5628640"/>
            <a:ext cx="263334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part2</a:t>
            </a:r>
            <a:r>
              <a:rPr lang="zh-CN" altLang="en-US"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sym typeface="+mn-ea"/>
              </a:rPr>
              <a:t>事件规范化</a:t>
            </a:r>
            <a:r>
              <a:rPr lang="en-US" altLang="zh-CN" sz="1200">
                <a:latin typeface="Times New Roman" panose="02020603050405020304" charset="0"/>
                <a:cs typeface="Times New Roman" panose="02020603050405020304" charset="0"/>
                <a:sym typeface="+mn-ea"/>
              </a:rPr>
              <a:t>2.0</a:t>
            </a:r>
            <a:r>
              <a:rPr lang="zh-CN" altLang="en-US" sz="1200">
                <a:latin typeface="Times New Roman" panose="02020603050405020304" charset="0"/>
                <a:cs typeface="Times New Roman" panose="02020603050405020304" charset="0"/>
                <a:sym typeface="+mn-ea"/>
              </a:rPr>
              <a:t>：</a:t>
            </a:r>
            <a:r>
              <a:rPr lang="zh-CN" altLang="en-US" sz="1200">
                <a:latin typeface="Times New Roman" panose="02020603050405020304" charset="0"/>
                <a:cs typeface="Times New Roman" panose="02020603050405020304" charset="0"/>
              </a:rPr>
              <a:t>代指问题，同一人物用相同</a:t>
            </a:r>
            <a:r>
              <a:rPr lang="en-US" altLang="zh-CN" sz="1200">
                <a:latin typeface="Times New Roman" panose="02020603050405020304" charset="0"/>
                <a:cs typeface="Times New Roman" panose="02020603050405020304" charset="0"/>
              </a:rPr>
              <a:t>token</a:t>
            </a:r>
            <a:r>
              <a:rPr lang="zh-CN" altLang="en-US" sz="1200">
                <a:latin typeface="Times New Roman" panose="02020603050405020304" charset="0"/>
                <a:cs typeface="Times New Roman" panose="02020603050405020304" charset="0"/>
              </a:rPr>
              <a:t>替换</a:t>
            </a:r>
            <a:endParaRPr lang="zh-CN" altLang="en-US" sz="1200">
              <a:latin typeface="Times New Roman" panose="02020603050405020304" charset="0"/>
              <a:cs typeface="Times New Roman" panose="02020603050405020304" charset="0"/>
            </a:endParaRPr>
          </a:p>
        </p:txBody>
      </p:sp>
      <p:pic>
        <p:nvPicPr>
          <p:cNvPr id="11" name="图片 10"/>
          <p:cNvPicPr>
            <a:picLocks noChangeAspect="1"/>
          </p:cNvPicPr>
          <p:nvPr/>
        </p:nvPicPr>
        <p:blipFill>
          <a:blip r:embed="rId4"/>
          <a:stretch>
            <a:fillRect/>
          </a:stretch>
        </p:blipFill>
        <p:spPr>
          <a:xfrm>
            <a:off x="7371715" y="330200"/>
            <a:ext cx="2524125" cy="248285"/>
          </a:xfrm>
          <a:prstGeom prst="rect">
            <a:avLst/>
          </a:prstGeom>
        </p:spPr>
      </p:pic>
      <p:pic>
        <p:nvPicPr>
          <p:cNvPr id="13" name="图片 12"/>
          <p:cNvPicPr>
            <a:picLocks noChangeAspect="1"/>
          </p:cNvPicPr>
          <p:nvPr/>
        </p:nvPicPr>
        <p:blipFill>
          <a:blip r:embed="rId5"/>
          <a:stretch>
            <a:fillRect/>
          </a:stretch>
        </p:blipFill>
        <p:spPr>
          <a:xfrm>
            <a:off x="7371715" y="645160"/>
            <a:ext cx="3081655" cy="861695"/>
          </a:xfrm>
          <a:prstGeom prst="rect">
            <a:avLst/>
          </a:prstGeom>
        </p:spPr>
      </p:pic>
      <p:pic>
        <p:nvPicPr>
          <p:cNvPr id="14" name="图片 13"/>
          <p:cNvPicPr>
            <a:picLocks noChangeAspect="1"/>
          </p:cNvPicPr>
          <p:nvPr/>
        </p:nvPicPr>
        <p:blipFill>
          <a:blip r:embed="rId6"/>
          <a:stretch>
            <a:fillRect/>
          </a:stretch>
        </p:blipFill>
        <p:spPr>
          <a:xfrm>
            <a:off x="7371715" y="1573530"/>
            <a:ext cx="3189605" cy="843280"/>
          </a:xfrm>
          <a:prstGeom prst="rect">
            <a:avLst/>
          </a:prstGeom>
        </p:spPr>
      </p:pic>
      <p:sp>
        <p:nvSpPr>
          <p:cNvPr id="15" name="文本框 14"/>
          <p:cNvSpPr txBox="1"/>
          <p:nvPr/>
        </p:nvSpPr>
        <p:spPr>
          <a:xfrm>
            <a:off x="7143750" y="6162675"/>
            <a:ext cx="3813810"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part3</a:t>
            </a:r>
            <a:r>
              <a:rPr lang="zh-CN" altLang="en-US" sz="1200">
                <a:latin typeface="Times New Roman" panose="02020603050405020304" charset="0"/>
                <a:cs typeface="Times New Roman" panose="02020603050405020304" charset="0"/>
              </a:rPr>
              <a:t>:事件规范化</a:t>
            </a:r>
            <a:r>
              <a:rPr lang="en-US" altLang="zh-CN" sz="1200">
                <a:latin typeface="Times New Roman" panose="02020603050405020304" charset="0"/>
                <a:cs typeface="Times New Roman" panose="02020603050405020304" charset="0"/>
              </a:rPr>
              <a:t>2.0</a:t>
            </a:r>
            <a:r>
              <a:rPr lang="zh-CN" altLang="en-US" sz="1200">
                <a:latin typeface="Times New Roman" panose="02020603050405020304" charset="0"/>
                <a:cs typeface="Times New Roman" panose="02020603050405020304" charset="0"/>
              </a:rPr>
              <a:t>：通过</a:t>
            </a:r>
            <a:r>
              <a:rPr lang="zh-CN" altLang="en-US" sz="1200">
                <a:solidFill>
                  <a:srgbClr val="FF0000"/>
                </a:solidFill>
                <a:latin typeface="Times New Roman" panose="02020603050405020304" charset="0"/>
                <a:cs typeface="Times New Roman" panose="02020603050405020304" charset="0"/>
              </a:rPr>
              <a:t>部分匹配</a:t>
            </a:r>
            <a:r>
              <a:rPr lang="zh-CN" altLang="en-US" sz="1200">
                <a:latin typeface="Times New Roman" panose="02020603050405020304" charset="0"/>
                <a:cs typeface="Times New Roman" panose="02020603050405020304" charset="0"/>
              </a:rPr>
              <a:t>进行事件规范化（按照词法重要性排序，删除不重要的定语），从而抽象化事件达到归一化的</a:t>
            </a:r>
            <a:r>
              <a:rPr lang="zh-CN" altLang="en-US" sz="1200">
                <a:latin typeface="Times New Roman" panose="02020603050405020304" charset="0"/>
                <a:cs typeface="Times New Roman" panose="02020603050405020304" charset="0"/>
              </a:rPr>
              <a:t>目的</a:t>
            </a:r>
            <a:endParaRPr lang="zh-CN" altLang="en-US" sz="1200">
              <a:latin typeface="Times New Roman" panose="02020603050405020304" charset="0"/>
              <a:cs typeface="Times New Roman" panose="02020603050405020304" charset="0"/>
            </a:endParaRPr>
          </a:p>
        </p:txBody>
      </p:sp>
      <p:pic>
        <p:nvPicPr>
          <p:cNvPr id="16" name="图片 15"/>
          <p:cNvPicPr>
            <a:picLocks noChangeAspect="1"/>
          </p:cNvPicPr>
          <p:nvPr/>
        </p:nvPicPr>
        <p:blipFill>
          <a:blip r:embed="rId7"/>
          <a:stretch>
            <a:fillRect/>
          </a:stretch>
        </p:blipFill>
        <p:spPr>
          <a:xfrm>
            <a:off x="7371715" y="2483485"/>
            <a:ext cx="3277235" cy="3612515"/>
          </a:xfrm>
          <a:prstGeom prst="rect">
            <a:avLst/>
          </a:prstGeom>
        </p:spPr>
      </p:pic>
      <p:sp>
        <p:nvSpPr>
          <p:cNvPr id="4" name="文本框 3"/>
          <p:cNvSpPr txBox="1"/>
          <p:nvPr/>
        </p:nvSpPr>
        <p:spPr>
          <a:xfrm>
            <a:off x="5406390" y="40005"/>
            <a:ext cx="1153795" cy="368300"/>
          </a:xfrm>
          <a:prstGeom prst="rect">
            <a:avLst/>
          </a:prstGeom>
          <a:noFill/>
        </p:spPr>
        <p:txBody>
          <a:bodyPr wrap="square" rtlCol="0">
            <a:spAutoFit/>
          </a:bodyPr>
          <a:p>
            <a:r>
              <a:rPr lang="zh-CN" altLang="en-US">
                <a:solidFill>
                  <a:srgbClr val="FF0000"/>
                </a:solidFill>
              </a:rPr>
              <a:t>构建阶段</a:t>
            </a:r>
            <a:endParaRPr lang="zh-CN" altLang="en-US">
              <a:solidFill>
                <a:srgbClr val="FF0000"/>
              </a:solidFill>
            </a:endParaRPr>
          </a:p>
        </p:txBody>
      </p:sp>
      <p:sp>
        <p:nvSpPr>
          <p:cNvPr id="5" name="文本框 4"/>
          <p:cNvSpPr txBox="1"/>
          <p:nvPr/>
        </p:nvSpPr>
        <p:spPr>
          <a:xfrm>
            <a:off x="4579620" y="4000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method:</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5574665" y="92710"/>
            <a:ext cx="1328420" cy="368300"/>
          </a:xfrm>
          <a:prstGeom prst="rect">
            <a:avLst/>
          </a:prstGeom>
          <a:noFill/>
        </p:spPr>
        <p:txBody>
          <a:bodyPr wrap="square" rtlCol="0">
            <a:spAutoFit/>
          </a:bodyPr>
          <a:p>
            <a:r>
              <a:rPr lang="zh-CN" altLang="en-US">
                <a:solidFill>
                  <a:srgbClr val="FF0000"/>
                </a:solidFill>
              </a:rPr>
              <a:t>推理阶段</a:t>
            </a:r>
            <a:endParaRPr lang="zh-CN" altLang="en-US">
              <a:solidFill>
                <a:srgbClr val="FF0000"/>
              </a:solidFill>
            </a:endParaRPr>
          </a:p>
        </p:txBody>
      </p:sp>
      <p:sp>
        <p:nvSpPr>
          <p:cNvPr id="11" name="文本框 10"/>
          <p:cNvSpPr txBox="1"/>
          <p:nvPr/>
        </p:nvSpPr>
        <p:spPr>
          <a:xfrm>
            <a:off x="4764405" y="9271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method:</a:t>
            </a:r>
            <a:endParaRPr lang="en-US" altLang="zh-CN">
              <a:solidFill>
                <a:srgbClr val="FF0000"/>
              </a:solidFill>
              <a:latin typeface="Times New Roman" panose="02020603050405020304" charset="0"/>
              <a:cs typeface="Times New Roman" panose="02020603050405020304" charset="0"/>
              <a:sym typeface="+mn-ea"/>
            </a:endParaRPr>
          </a:p>
        </p:txBody>
      </p:sp>
      <p:sp>
        <p:nvSpPr>
          <p:cNvPr id="7" name="文本框 6"/>
          <p:cNvSpPr txBox="1"/>
          <p:nvPr/>
        </p:nvSpPr>
        <p:spPr>
          <a:xfrm>
            <a:off x="317500" y="762000"/>
            <a:ext cx="3238500" cy="275590"/>
          </a:xfrm>
          <a:prstGeom prst="rect">
            <a:avLst/>
          </a:prstGeom>
          <a:noFill/>
        </p:spPr>
        <p:txBody>
          <a:bodyPr wrap="square" rtlCol="0">
            <a:spAutoFit/>
          </a:bodyPr>
          <a:p>
            <a:r>
              <a:rPr lang="zh-CN" altLang="en-US" sz="1200"/>
              <a:t>针对的</a:t>
            </a:r>
            <a:r>
              <a:rPr lang="zh-CN" altLang="en-US" sz="1200"/>
              <a:t>问题：已知</a:t>
            </a:r>
            <a:r>
              <a:rPr lang="en-US" altLang="zh-CN" sz="1200"/>
              <a:t> </a:t>
            </a:r>
            <a:r>
              <a:rPr lang="zh-CN" altLang="en-US" sz="1200"/>
              <a:t>事件</a:t>
            </a:r>
            <a:r>
              <a:rPr lang="en-US" altLang="zh-CN" sz="1200"/>
              <a:t>A-&gt;</a:t>
            </a:r>
            <a:r>
              <a:rPr lang="zh-CN" altLang="en-US" sz="1200"/>
              <a:t>事件</a:t>
            </a:r>
            <a:r>
              <a:rPr lang="en-US" altLang="zh-CN" sz="1200"/>
              <a:t>B-&gt;?</a:t>
            </a:r>
            <a:endParaRPr lang="zh-CN" altLang="en-US" sz="1200"/>
          </a:p>
        </p:txBody>
      </p:sp>
      <p:grpSp>
        <p:nvGrpSpPr>
          <p:cNvPr id="12" name="组合 11"/>
          <p:cNvGrpSpPr/>
          <p:nvPr/>
        </p:nvGrpSpPr>
        <p:grpSpPr>
          <a:xfrm>
            <a:off x="217805" y="1140460"/>
            <a:ext cx="3478530" cy="4580255"/>
            <a:chOff x="176" y="2054"/>
            <a:chExt cx="5478" cy="7213"/>
          </a:xfrm>
        </p:grpSpPr>
        <p:pic>
          <p:nvPicPr>
            <p:cNvPr id="8" name="图片 7"/>
            <p:cNvPicPr>
              <a:picLocks noChangeAspect="1"/>
            </p:cNvPicPr>
            <p:nvPr/>
          </p:nvPicPr>
          <p:blipFill>
            <a:blip r:embed="rId1"/>
            <a:stretch>
              <a:fillRect/>
            </a:stretch>
          </p:blipFill>
          <p:spPr>
            <a:xfrm>
              <a:off x="500" y="2054"/>
              <a:ext cx="5154" cy="3134"/>
            </a:xfrm>
            <a:prstGeom prst="rect">
              <a:avLst/>
            </a:prstGeom>
          </p:spPr>
        </p:pic>
        <p:pic>
          <p:nvPicPr>
            <p:cNvPr id="10" name="图片 9"/>
            <p:cNvPicPr>
              <a:picLocks noChangeAspect="1"/>
            </p:cNvPicPr>
            <p:nvPr/>
          </p:nvPicPr>
          <p:blipFill>
            <a:blip r:embed="rId2"/>
            <a:stretch>
              <a:fillRect/>
            </a:stretch>
          </p:blipFill>
          <p:spPr>
            <a:xfrm>
              <a:off x="176" y="5093"/>
              <a:ext cx="5424" cy="4175"/>
            </a:xfrm>
            <a:prstGeom prst="rect">
              <a:avLst/>
            </a:prstGeom>
          </p:spPr>
        </p:pic>
      </p:grpSp>
      <p:sp>
        <p:nvSpPr>
          <p:cNvPr id="14" name="文本框 13"/>
          <p:cNvSpPr txBox="1"/>
          <p:nvPr/>
        </p:nvSpPr>
        <p:spPr>
          <a:xfrm>
            <a:off x="586740" y="5721350"/>
            <a:ext cx="2633345"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part4</a:t>
            </a:r>
            <a:r>
              <a:rPr lang="zh-CN" altLang="en-US" sz="1200">
                <a:latin typeface="Times New Roman" panose="02020603050405020304" charset="0"/>
                <a:cs typeface="Times New Roman" panose="02020603050405020304" charset="0"/>
              </a:rPr>
              <a:t>:对事件</a:t>
            </a:r>
            <a:r>
              <a:rPr lang="en-US" altLang="zh-CN" sz="1200">
                <a:latin typeface="Times New Roman" panose="02020603050405020304" charset="0"/>
                <a:cs typeface="Times New Roman" panose="02020603050405020304" charset="0"/>
              </a:rPr>
              <a:t>a</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b,</a:t>
            </a:r>
            <a:r>
              <a:rPr lang="zh-CN" altLang="en-US" sz="1200">
                <a:latin typeface="Times New Roman" panose="02020603050405020304" charset="0"/>
                <a:cs typeface="Times New Roman" panose="02020603050405020304" charset="0"/>
              </a:rPr>
              <a:t>在已有的事件图谱里按照语义相似度找对应的事件（</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锚点</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a:t>
            </a:r>
            <a:endParaRPr lang="zh-CN" altLang="en-US" sz="1200">
              <a:latin typeface="Times New Roman" panose="02020603050405020304" charset="0"/>
              <a:cs typeface="Times New Roman" panose="02020603050405020304" charset="0"/>
            </a:endParaRPr>
          </a:p>
        </p:txBody>
      </p:sp>
      <p:pic>
        <p:nvPicPr>
          <p:cNvPr id="15" name="图片 14"/>
          <p:cNvPicPr>
            <a:picLocks noChangeAspect="1"/>
          </p:cNvPicPr>
          <p:nvPr/>
        </p:nvPicPr>
        <p:blipFill>
          <a:blip r:embed="rId3"/>
          <a:stretch>
            <a:fillRect/>
          </a:stretch>
        </p:blipFill>
        <p:spPr>
          <a:xfrm>
            <a:off x="4244975" y="1140460"/>
            <a:ext cx="3260090" cy="4293870"/>
          </a:xfrm>
          <a:prstGeom prst="rect">
            <a:avLst/>
          </a:prstGeom>
        </p:spPr>
      </p:pic>
      <p:sp>
        <p:nvSpPr>
          <p:cNvPr id="16" name="文本框 15"/>
          <p:cNvSpPr txBox="1"/>
          <p:nvPr/>
        </p:nvSpPr>
        <p:spPr>
          <a:xfrm>
            <a:off x="4445635" y="5721350"/>
            <a:ext cx="2766695"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part5</a:t>
            </a:r>
            <a:r>
              <a:rPr lang="zh-CN" altLang="en-US" sz="1200">
                <a:latin typeface="Times New Roman" panose="02020603050405020304" charset="0"/>
                <a:cs typeface="Times New Roman" panose="02020603050405020304" charset="0"/>
              </a:rPr>
              <a:t>:在找到的</a:t>
            </a:r>
            <a:r>
              <a:rPr lang="en-US" altLang="zh-CN" sz="1200">
                <a:latin typeface="Times New Roman" panose="02020603050405020304" charset="0"/>
                <a:cs typeface="Times New Roman" panose="02020603050405020304" charset="0"/>
              </a:rPr>
              <a:t>N</a:t>
            </a:r>
            <a:r>
              <a:rPr lang="zh-CN" altLang="en-US" sz="1200">
                <a:latin typeface="Times New Roman" panose="02020603050405020304" charset="0"/>
                <a:cs typeface="Times New Roman" panose="02020603050405020304" charset="0"/>
              </a:rPr>
              <a:t>个事件节点之间用</a:t>
            </a:r>
            <a:r>
              <a:rPr lang="en-US" altLang="zh-CN" sz="1200">
                <a:latin typeface="Times New Roman" panose="02020603050405020304" charset="0"/>
                <a:cs typeface="Times New Roman" panose="02020603050405020304" charset="0"/>
              </a:rPr>
              <a:t>xxx</a:t>
            </a:r>
            <a:r>
              <a:rPr lang="zh-CN" altLang="en-US" sz="1200">
                <a:latin typeface="Times New Roman" panose="02020603050405020304" charset="0"/>
                <a:cs typeface="Times New Roman" panose="02020603050405020304" charset="0"/>
              </a:rPr>
              <a:t>算法找子图（包括了相关知识的且又是</a:t>
            </a:r>
            <a:r>
              <a:rPr lang="zh-CN" altLang="en-US" sz="1200">
                <a:latin typeface="Times New Roman" panose="02020603050405020304" charset="0"/>
                <a:cs typeface="Times New Roman" panose="02020603050405020304" charset="0"/>
                <a:sym typeface="+mn-ea"/>
              </a:rPr>
              <a:t>最短路径的</a:t>
            </a:r>
            <a:r>
              <a:rPr lang="zh-CN" altLang="en-US" sz="1200">
                <a:latin typeface="Times New Roman" panose="02020603050405020304" charset="0"/>
                <a:cs typeface="Times New Roman" panose="02020603050405020304" charset="0"/>
              </a:rPr>
              <a:t>）</a:t>
            </a:r>
            <a:endParaRPr lang="zh-CN" altLang="en-US" sz="1200">
              <a:latin typeface="Times New Roman" panose="02020603050405020304" charset="0"/>
              <a:cs typeface="Times New Roman" panose="02020603050405020304" charset="0"/>
            </a:endParaRPr>
          </a:p>
        </p:txBody>
      </p:sp>
      <p:pic>
        <p:nvPicPr>
          <p:cNvPr id="18" name="图片 17"/>
          <p:cNvPicPr>
            <a:picLocks noChangeAspect="1"/>
          </p:cNvPicPr>
          <p:nvPr/>
        </p:nvPicPr>
        <p:blipFill>
          <a:blip r:embed="rId4"/>
          <a:stretch>
            <a:fillRect/>
          </a:stretch>
        </p:blipFill>
        <p:spPr>
          <a:xfrm>
            <a:off x="7753985" y="1140460"/>
            <a:ext cx="2172335" cy="208915"/>
          </a:xfrm>
          <a:prstGeom prst="rect">
            <a:avLst/>
          </a:prstGeom>
        </p:spPr>
      </p:pic>
      <p:pic>
        <p:nvPicPr>
          <p:cNvPr id="19" name="图片 18"/>
          <p:cNvPicPr>
            <a:picLocks noChangeAspect="1"/>
          </p:cNvPicPr>
          <p:nvPr/>
        </p:nvPicPr>
        <p:blipFill>
          <a:blip r:embed="rId5"/>
          <a:stretch>
            <a:fillRect/>
          </a:stretch>
        </p:blipFill>
        <p:spPr>
          <a:xfrm>
            <a:off x="7753985" y="1349375"/>
            <a:ext cx="3002280" cy="2216785"/>
          </a:xfrm>
          <a:prstGeom prst="rect">
            <a:avLst/>
          </a:prstGeom>
        </p:spPr>
      </p:pic>
      <p:pic>
        <p:nvPicPr>
          <p:cNvPr id="20" name="图片 19"/>
          <p:cNvPicPr>
            <a:picLocks noChangeAspect="1"/>
          </p:cNvPicPr>
          <p:nvPr/>
        </p:nvPicPr>
        <p:blipFill>
          <a:blip r:embed="rId6"/>
          <a:stretch>
            <a:fillRect/>
          </a:stretch>
        </p:blipFill>
        <p:spPr>
          <a:xfrm>
            <a:off x="7753985" y="3566160"/>
            <a:ext cx="2989580" cy="1640205"/>
          </a:xfrm>
          <a:prstGeom prst="rect">
            <a:avLst/>
          </a:prstGeom>
        </p:spPr>
      </p:pic>
      <p:pic>
        <p:nvPicPr>
          <p:cNvPr id="21" name="图片 20"/>
          <p:cNvPicPr>
            <a:picLocks noChangeAspect="1"/>
          </p:cNvPicPr>
          <p:nvPr/>
        </p:nvPicPr>
        <p:blipFill>
          <a:blip r:embed="rId7"/>
          <a:stretch>
            <a:fillRect/>
          </a:stretch>
        </p:blipFill>
        <p:spPr>
          <a:xfrm>
            <a:off x="11354435" y="4054475"/>
            <a:ext cx="768985" cy="516255"/>
          </a:xfrm>
          <a:prstGeom prst="rect">
            <a:avLst/>
          </a:prstGeom>
        </p:spPr>
      </p:pic>
      <p:cxnSp>
        <p:nvCxnSpPr>
          <p:cNvPr id="22" name="直接箭头连接符 21"/>
          <p:cNvCxnSpPr/>
          <p:nvPr/>
        </p:nvCxnSpPr>
        <p:spPr>
          <a:xfrm>
            <a:off x="10853420" y="4300220"/>
            <a:ext cx="466090" cy="88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7981950" y="5721350"/>
            <a:ext cx="276669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part6</a:t>
            </a:r>
            <a:r>
              <a:rPr lang="zh-CN" altLang="en-US" sz="1200">
                <a:latin typeface="Times New Roman" panose="02020603050405020304" charset="0"/>
                <a:cs typeface="Times New Roman" panose="02020603050405020304" charset="0"/>
              </a:rPr>
              <a:t>:推理</a:t>
            </a:r>
            <a:r>
              <a:rPr lang="en-US" altLang="zh-CN" sz="1200">
                <a:latin typeface="Times New Roman" panose="02020603050405020304" charset="0"/>
                <a:cs typeface="Times New Roman" panose="02020603050405020304" charset="0"/>
              </a:rPr>
              <a:t>GNN/LLM</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dot</a:t>
            </a:r>
            <a:r>
              <a:rPr lang="zh-CN" altLang="en-US" sz="1200">
                <a:latin typeface="Times New Roman" panose="02020603050405020304" charset="0"/>
                <a:cs typeface="Times New Roman" panose="02020603050405020304" charset="0"/>
              </a:rPr>
              <a:t>语言</a:t>
            </a:r>
            <a:r>
              <a:rPr lang="en-US" altLang="zh-CN" sz="1200">
                <a:latin typeface="Times New Roman" panose="02020603050405020304" charset="0"/>
                <a:cs typeface="Times New Roman" panose="02020603050405020304" charset="0"/>
              </a:rPr>
              <a:t>or </a:t>
            </a:r>
            <a:r>
              <a:rPr lang="zh-CN" altLang="en-US" sz="1200">
                <a:latin typeface="Times New Roman" panose="02020603050405020304" charset="0"/>
                <a:cs typeface="Times New Roman" panose="02020603050405020304" charset="0"/>
              </a:rPr>
              <a:t>给节点</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边</a:t>
            </a:r>
            <a:r>
              <a:rPr lang="en-US" altLang="zh-CN" sz="1200">
                <a:latin typeface="Times New Roman" panose="02020603050405020304" charset="0"/>
                <a:cs typeface="Times New Roman" panose="02020603050405020304" charset="0"/>
              </a:rPr>
              <a:t> or </a:t>
            </a:r>
            <a:r>
              <a:rPr lang="zh-CN" altLang="en-US" sz="1200">
                <a:latin typeface="Times New Roman" panose="02020603050405020304" charset="0"/>
                <a:cs typeface="Times New Roman" panose="02020603050405020304" charset="0"/>
              </a:rPr>
              <a:t>只给节点）做选择</a:t>
            </a:r>
            <a:r>
              <a:rPr lang="zh-CN" altLang="en-US" sz="1200">
                <a:latin typeface="Times New Roman" panose="02020603050405020304" charset="0"/>
                <a:cs typeface="Times New Roman" panose="02020603050405020304" charset="0"/>
              </a:rPr>
              <a:t>题</a:t>
            </a:r>
            <a:endParaRPr lang="zh-CN" altLang="en-US" sz="1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11" name="文本框 10"/>
          <p:cNvSpPr txBox="1"/>
          <p:nvPr/>
        </p:nvSpPr>
        <p:spPr>
          <a:xfrm>
            <a:off x="285115" y="100139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experiment:</a:t>
            </a:r>
            <a:endParaRPr lang="en-US" altLang="zh-CN">
              <a:solidFill>
                <a:srgbClr val="FF0000"/>
              </a:solidFill>
              <a:latin typeface="Times New Roman" panose="02020603050405020304" charset="0"/>
              <a:cs typeface="Times New Roman" panose="02020603050405020304" charset="0"/>
              <a:sym typeface="+mn-ea"/>
            </a:endParaRPr>
          </a:p>
        </p:txBody>
      </p:sp>
      <p:pic>
        <p:nvPicPr>
          <p:cNvPr id="4" name="图片 3"/>
          <p:cNvPicPr>
            <a:picLocks noChangeAspect="1"/>
          </p:cNvPicPr>
          <p:nvPr/>
        </p:nvPicPr>
        <p:blipFill>
          <a:blip r:embed="rId1"/>
          <a:stretch>
            <a:fillRect/>
          </a:stretch>
        </p:blipFill>
        <p:spPr>
          <a:xfrm>
            <a:off x="770255" y="1397000"/>
            <a:ext cx="3234055" cy="2319655"/>
          </a:xfrm>
          <a:prstGeom prst="rect">
            <a:avLst/>
          </a:prstGeom>
        </p:spPr>
      </p:pic>
      <p:pic>
        <p:nvPicPr>
          <p:cNvPr id="6" name="图片 5"/>
          <p:cNvPicPr>
            <a:picLocks noChangeAspect="1"/>
          </p:cNvPicPr>
          <p:nvPr/>
        </p:nvPicPr>
        <p:blipFill>
          <a:blip r:embed="rId2"/>
          <a:stretch>
            <a:fillRect/>
          </a:stretch>
        </p:blipFill>
        <p:spPr>
          <a:xfrm>
            <a:off x="610870" y="3771265"/>
            <a:ext cx="3306445" cy="1276350"/>
          </a:xfrm>
          <a:prstGeom prst="rect">
            <a:avLst/>
          </a:prstGeom>
        </p:spPr>
      </p:pic>
      <p:sp>
        <p:nvSpPr>
          <p:cNvPr id="7" name="文本框 6"/>
          <p:cNvSpPr txBox="1"/>
          <p:nvPr/>
        </p:nvSpPr>
        <p:spPr>
          <a:xfrm>
            <a:off x="1054100" y="5189855"/>
            <a:ext cx="2666365" cy="460375"/>
          </a:xfrm>
          <a:prstGeom prst="rect">
            <a:avLst/>
          </a:prstGeom>
          <a:noFill/>
        </p:spPr>
        <p:txBody>
          <a:bodyPr wrap="square" rtlCol="0">
            <a:spAutoFit/>
          </a:bodyPr>
          <a:p>
            <a:r>
              <a:rPr lang="zh-CN" altLang="en-US" sz="1200"/>
              <a:t>给定已知事件，预测接下来的事件（做多选题）</a:t>
            </a:r>
            <a:endParaRPr lang="zh-CN" altLang="en-US" sz="1200"/>
          </a:p>
        </p:txBody>
      </p:sp>
      <p:pic>
        <p:nvPicPr>
          <p:cNvPr id="8" name="图片 7"/>
          <p:cNvPicPr>
            <a:picLocks noChangeAspect="1"/>
          </p:cNvPicPr>
          <p:nvPr/>
        </p:nvPicPr>
        <p:blipFill>
          <a:blip r:embed="rId3"/>
          <a:stretch>
            <a:fillRect/>
          </a:stretch>
        </p:blipFill>
        <p:spPr>
          <a:xfrm>
            <a:off x="8787765" y="1746250"/>
            <a:ext cx="3036570" cy="2755900"/>
          </a:xfrm>
          <a:prstGeom prst="rect">
            <a:avLst/>
          </a:prstGeom>
        </p:spPr>
      </p:pic>
      <p:sp>
        <p:nvSpPr>
          <p:cNvPr id="9" name="文本框 8"/>
          <p:cNvSpPr txBox="1"/>
          <p:nvPr/>
        </p:nvSpPr>
        <p:spPr>
          <a:xfrm>
            <a:off x="8658860" y="5153025"/>
            <a:ext cx="2890520" cy="460375"/>
          </a:xfrm>
          <a:prstGeom prst="rect">
            <a:avLst/>
          </a:prstGeom>
          <a:noFill/>
        </p:spPr>
        <p:txBody>
          <a:bodyPr wrap="square" rtlCol="0">
            <a:spAutoFit/>
          </a:bodyPr>
          <a:p>
            <a:r>
              <a:rPr lang="zh-CN" altLang="en-US" sz="1200"/>
              <a:t>构建的</a:t>
            </a:r>
            <a:r>
              <a:rPr lang="en-US" altLang="zh-CN" sz="1200"/>
              <a:t>eventuality knowledge graph</a:t>
            </a:r>
            <a:r>
              <a:rPr lang="zh-CN" altLang="en-US" sz="1200"/>
              <a:t>怎么评估</a:t>
            </a:r>
            <a:r>
              <a:rPr lang="zh-CN" altLang="en-US" sz="1200"/>
              <a:t>的</a:t>
            </a:r>
            <a:endParaRPr lang="zh-CN" altLang="en-US" sz="1200"/>
          </a:p>
        </p:txBody>
      </p:sp>
      <p:pic>
        <p:nvPicPr>
          <p:cNvPr id="10" name="图片 9"/>
          <p:cNvPicPr>
            <a:picLocks noChangeAspect="1"/>
          </p:cNvPicPr>
          <p:nvPr/>
        </p:nvPicPr>
        <p:blipFill>
          <a:blip r:embed="rId4"/>
          <a:stretch>
            <a:fillRect/>
          </a:stretch>
        </p:blipFill>
        <p:spPr>
          <a:xfrm>
            <a:off x="4104005" y="2166620"/>
            <a:ext cx="4497070" cy="1914525"/>
          </a:xfrm>
          <a:prstGeom prst="rect">
            <a:avLst/>
          </a:prstGeom>
        </p:spPr>
      </p:pic>
      <p:sp>
        <p:nvSpPr>
          <p:cNvPr id="12" name="文本框 11"/>
          <p:cNvSpPr txBox="1"/>
          <p:nvPr/>
        </p:nvSpPr>
        <p:spPr>
          <a:xfrm>
            <a:off x="4718050" y="5189855"/>
            <a:ext cx="2666365" cy="460375"/>
          </a:xfrm>
          <a:prstGeom prst="rect">
            <a:avLst/>
          </a:prstGeom>
          <a:noFill/>
        </p:spPr>
        <p:txBody>
          <a:bodyPr wrap="square" rtlCol="0">
            <a:spAutoFit/>
          </a:bodyPr>
          <a:p>
            <a:r>
              <a:rPr lang="en-US" altLang="zh-CN" sz="1200"/>
              <a:t>main result </a:t>
            </a:r>
            <a:r>
              <a:rPr lang="zh-CN" altLang="en-US" sz="1200"/>
              <a:t>叽里呱啦写一堆效果没啥</a:t>
            </a:r>
            <a:r>
              <a:rPr lang="zh-CN" altLang="en-US" sz="1200"/>
              <a:t>提升</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804160" y="800735"/>
            <a:ext cx="4831715" cy="5719445"/>
          </a:xfrm>
          <a:prstGeom prst="rect">
            <a:avLst/>
          </a:prstGeom>
        </p:spPr>
      </p:pic>
      <p:sp>
        <p:nvSpPr>
          <p:cNvPr id="11" name="文本框 10"/>
          <p:cNvSpPr txBox="1"/>
          <p:nvPr/>
        </p:nvSpPr>
        <p:spPr>
          <a:xfrm>
            <a:off x="820420" y="295719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case study:</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104265" y="1377315"/>
            <a:ext cx="5967095" cy="3249930"/>
          </a:xfrm>
          <a:prstGeom prst="rect">
            <a:avLst/>
          </a:prstGeom>
        </p:spPr>
      </p:pic>
      <p:sp>
        <p:nvSpPr>
          <p:cNvPr id="5" name="文本框 4"/>
          <p:cNvSpPr txBox="1"/>
          <p:nvPr/>
        </p:nvSpPr>
        <p:spPr>
          <a:xfrm>
            <a:off x="2338070" y="4857115"/>
            <a:ext cx="7703820" cy="768350"/>
          </a:xfrm>
          <a:prstGeom prst="rect">
            <a:avLst/>
          </a:prstGeom>
          <a:noFill/>
        </p:spPr>
        <p:txBody>
          <a:bodyPr wrap="square" rtlCol="0">
            <a:spAutoFit/>
          </a:bodyPr>
          <a:p>
            <a:r>
              <a:rPr lang="zh-CN" altLang="en-US" sz="1200"/>
              <a:t>利用项目原始</a:t>
            </a:r>
            <a:r>
              <a:rPr lang="en-US" altLang="zh-CN" sz="1200"/>
              <a:t>setting</a:t>
            </a:r>
            <a:r>
              <a:rPr lang="zh-CN" altLang="en-US" sz="1200"/>
              <a:t>进行抽取</a:t>
            </a:r>
            <a:endParaRPr lang="en-US" altLang="zh-CN" sz="1200"/>
          </a:p>
          <a:p>
            <a:endParaRPr lang="en-US" altLang="zh-CN" sz="1600"/>
          </a:p>
          <a:p>
            <a:r>
              <a:rPr lang="en-US" altLang="zh-CN" sz="1600"/>
              <a:t>llama-3.1-8b </a:t>
            </a:r>
            <a:r>
              <a:rPr lang="zh-CN" altLang="en-US" sz="1600">
                <a:solidFill>
                  <a:srgbClr val="FF0000"/>
                </a:solidFill>
              </a:rPr>
              <a:t>实体</a:t>
            </a:r>
            <a:r>
              <a:rPr lang="zh-CN" altLang="en-US" sz="1600"/>
              <a:t>与</a:t>
            </a:r>
            <a:r>
              <a:rPr lang="zh-CN" altLang="en-US" sz="1600">
                <a:solidFill>
                  <a:srgbClr val="FF0000"/>
                </a:solidFill>
              </a:rPr>
              <a:t>事件</a:t>
            </a:r>
            <a:r>
              <a:rPr lang="zh-CN" altLang="en-US" sz="1600"/>
              <a:t>抽取效果欠佳，</a:t>
            </a:r>
            <a:r>
              <a:rPr lang="zh-CN" altLang="en-US" sz="1600">
                <a:solidFill>
                  <a:srgbClr val="FF0000"/>
                </a:solidFill>
              </a:rPr>
              <a:t>关系</a:t>
            </a:r>
            <a:r>
              <a:rPr lang="zh-CN" altLang="en-US" sz="1600"/>
              <a:t>抽取效果</a:t>
            </a:r>
            <a:r>
              <a:rPr lang="zh-CN" altLang="en-US" sz="1600"/>
              <a:t>较差</a:t>
            </a:r>
            <a:endParaRPr lang="zh-CN" altLang="en-US" sz="1600"/>
          </a:p>
        </p:txBody>
      </p:sp>
      <p:pic>
        <p:nvPicPr>
          <p:cNvPr id="11" name="图片 10"/>
          <p:cNvPicPr>
            <a:picLocks noChangeAspect="1"/>
          </p:cNvPicPr>
          <p:nvPr/>
        </p:nvPicPr>
        <p:blipFill>
          <a:blip r:embed="rId2"/>
          <a:stretch>
            <a:fillRect/>
          </a:stretch>
        </p:blipFill>
        <p:spPr>
          <a:xfrm>
            <a:off x="5847080" y="1372235"/>
            <a:ext cx="5334000" cy="3339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4" name="图片 3"/>
          <p:cNvPicPr>
            <a:picLocks noChangeAspect="1"/>
          </p:cNvPicPr>
          <p:nvPr/>
        </p:nvPicPr>
        <p:blipFill>
          <a:blip r:embed="rId2"/>
          <a:stretch>
            <a:fillRect/>
          </a:stretch>
        </p:blipFill>
        <p:spPr>
          <a:xfrm>
            <a:off x="6558280" y="1036955"/>
            <a:ext cx="3917950" cy="3486150"/>
          </a:xfrm>
          <a:prstGeom prst="rect">
            <a:avLst/>
          </a:prstGeom>
        </p:spPr>
      </p:pic>
      <p:sp>
        <p:nvSpPr>
          <p:cNvPr id="5" name="文本框 4"/>
          <p:cNvSpPr txBox="1"/>
          <p:nvPr/>
        </p:nvSpPr>
        <p:spPr>
          <a:xfrm>
            <a:off x="6558280" y="4687570"/>
            <a:ext cx="3495040" cy="521970"/>
          </a:xfrm>
          <a:prstGeom prst="rect">
            <a:avLst/>
          </a:prstGeom>
        </p:spPr>
        <p:txBody>
          <a:bodyPr wrap="square">
            <a:sp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BertScore</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LLM</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针对实体、事件关系</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抽象出来的概念进行打分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95910" y="1036955"/>
            <a:ext cx="4610100" cy="3599815"/>
          </a:xfrm>
          <a:prstGeom prst="rect">
            <a:avLst/>
          </a:prstGeom>
        </p:spPr>
      </p:pic>
      <p:sp>
        <p:nvSpPr>
          <p:cNvPr id="7" name="文本框 6"/>
          <p:cNvSpPr txBox="1"/>
          <p:nvPr/>
        </p:nvSpPr>
        <p:spPr>
          <a:xfrm>
            <a:off x="1733550" y="730250"/>
            <a:ext cx="1496695" cy="306705"/>
          </a:xfrm>
          <a:prstGeom prst="rect">
            <a:avLst/>
          </a:prstGeom>
          <a:noFill/>
        </p:spPr>
        <p:txBody>
          <a:bodyPr wrap="square" rtlCol="0">
            <a:spAutoFit/>
          </a:bodyPr>
          <a:p>
            <a:r>
              <a:rPr lang="zh-CN" altLang="en-US" sz="1400"/>
              <a:t>抽取效果评估</a:t>
            </a:r>
            <a:endParaRPr lang="zh-CN" altLang="en-US" sz="1400"/>
          </a:p>
        </p:txBody>
      </p:sp>
      <p:sp>
        <p:nvSpPr>
          <p:cNvPr id="9" name="文本框 8"/>
          <p:cNvSpPr txBox="1"/>
          <p:nvPr/>
        </p:nvSpPr>
        <p:spPr>
          <a:xfrm>
            <a:off x="459105" y="4754245"/>
            <a:ext cx="4821555" cy="1383665"/>
          </a:xfrm>
          <a:prstGeom prst="rect">
            <a:avLst/>
          </a:prstGeom>
          <a:noFill/>
        </p:spPr>
        <p:txBody>
          <a:bodyPr wrap="square" rtlCol="0">
            <a:spAutoFit/>
          </a:bodyPr>
          <a:p>
            <a:r>
              <a:rPr lang="zh-CN" altLang="en-US" sz="1400"/>
              <a:t>用</a:t>
            </a:r>
            <a:r>
              <a:rPr lang="en-US" altLang="zh-CN" sz="1400"/>
              <a:t>Llama-3-8b</a:t>
            </a:r>
            <a:r>
              <a:rPr lang="zh-CN" altLang="en-US" sz="1400"/>
              <a:t>抽取，用</a:t>
            </a:r>
            <a:r>
              <a:rPr lang="en-US" altLang="zh-CN" sz="1400"/>
              <a:t>deepseekV3</a:t>
            </a:r>
            <a:r>
              <a:rPr lang="zh-CN" altLang="en-US" sz="1400"/>
              <a:t>评估正确</a:t>
            </a:r>
            <a:r>
              <a:rPr lang="en-US" altLang="zh-CN" sz="1400"/>
              <a:t>/</a:t>
            </a:r>
            <a:r>
              <a:rPr lang="zh-CN" altLang="en-US" sz="1400"/>
              <a:t>错误，以及</a:t>
            </a:r>
            <a:r>
              <a:rPr lang="en-US" altLang="zh-CN" sz="1400"/>
              <a:t>missing</a:t>
            </a:r>
            <a:r>
              <a:rPr lang="zh-CN" altLang="en-US" sz="1400"/>
              <a:t>，以此计算</a:t>
            </a:r>
            <a:r>
              <a:rPr lang="en-US" altLang="zh-CN" sz="1400"/>
              <a:t>precision/Recall/F1</a:t>
            </a:r>
            <a:endParaRPr lang="en-US" altLang="zh-CN" sz="1400"/>
          </a:p>
          <a:p>
            <a:endParaRPr lang="en-US" altLang="zh-CN" sz="1400"/>
          </a:p>
          <a:p>
            <a:endParaRPr lang="en-US" altLang="zh-CN" sz="1400"/>
          </a:p>
          <a:p>
            <a:r>
              <a:rPr lang="zh-CN" altLang="en-US" sz="1400"/>
              <a:t>准确性高，召回率差点（我们用</a:t>
            </a:r>
            <a:r>
              <a:rPr lang="en-US" altLang="zh-CN" sz="1400"/>
              <a:t>deepseek</a:t>
            </a:r>
            <a:r>
              <a:rPr lang="zh-CN" altLang="en-US" sz="1400"/>
              <a:t>抽的也是这个特点，</a:t>
            </a:r>
            <a:r>
              <a:rPr lang="zh-CN" altLang="en-US" sz="1400"/>
              <a:t>能抽取出来的错的很少）</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1397000" y="5172075"/>
            <a:ext cx="6107430" cy="306705"/>
          </a:xfrm>
          <a:prstGeom prst="rect">
            <a:avLst/>
          </a:prstGeom>
          <a:noFill/>
        </p:spPr>
        <p:txBody>
          <a:bodyPr wrap="square" rtlCol="0">
            <a:spAutoFit/>
          </a:bodyPr>
          <a:p>
            <a:r>
              <a:rPr lang="zh-CN" altLang="en-US" sz="1400"/>
              <a:t>针对事件的</a:t>
            </a:r>
            <a:r>
              <a:rPr lang="en-US" altLang="zh-CN" sz="1400"/>
              <a:t>concept</a:t>
            </a:r>
            <a:r>
              <a:rPr lang="zh-CN" altLang="en-US" sz="1400"/>
              <a:t>效果不好，利用一两个单词的短语很难概括</a:t>
            </a:r>
            <a:r>
              <a:rPr lang="zh-CN" altLang="en-US" sz="1400"/>
              <a:t>事件</a:t>
            </a:r>
            <a:endParaRPr lang="zh-CN" altLang="en-US" sz="1400"/>
          </a:p>
        </p:txBody>
      </p:sp>
      <p:pic>
        <p:nvPicPr>
          <p:cNvPr id="6" name="图片 5"/>
          <p:cNvPicPr>
            <a:picLocks noChangeAspect="1"/>
          </p:cNvPicPr>
          <p:nvPr/>
        </p:nvPicPr>
        <p:blipFill>
          <a:blip r:embed="rId1"/>
          <a:stretch>
            <a:fillRect/>
          </a:stretch>
        </p:blipFill>
        <p:spPr>
          <a:xfrm>
            <a:off x="2312035" y="1158240"/>
            <a:ext cx="7567930" cy="3542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1673225" y="1035050"/>
            <a:ext cx="7978775" cy="3714750"/>
          </a:xfrm>
          <a:prstGeom prst="rect">
            <a:avLst/>
          </a:prstGeom>
        </p:spPr>
      </p:pic>
      <p:sp>
        <p:nvSpPr>
          <p:cNvPr id="4" name="文本框 3"/>
          <p:cNvSpPr txBox="1"/>
          <p:nvPr/>
        </p:nvSpPr>
        <p:spPr>
          <a:xfrm>
            <a:off x="1397000" y="5172075"/>
            <a:ext cx="6107430" cy="306705"/>
          </a:xfrm>
          <a:prstGeom prst="rect">
            <a:avLst/>
          </a:prstGeom>
          <a:noFill/>
        </p:spPr>
        <p:txBody>
          <a:bodyPr wrap="square" rtlCol="0">
            <a:spAutoFit/>
          </a:bodyPr>
          <a:p>
            <a:r>
              <a:rPr lang="zh-CN" altLang="en-US" sz="1400"/>
              <a:t>针对实体和关系的概述稍微</a:t>
            </a:r>
            <a:r>
              <a:rPr lang="zh-CN" altLang="en-US" sz="1400"/>
              <a:t>好点</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51915" y="1281430"/>
            <a:ext cx="8661400" cy="4100195"/>
          </a:xfrm>
          <a:prstGeom prst="rect">
            <a:avLst/>
          </a:prstGeom>
        </p:spPr>
      </p:pic>
      <p:sp>
        <p:nvSpPr>
          <p:cNvPr id="5" name="文本框 4"/>
          <p:cNvSpPr txBox="1"/>
          <p:nvPr/>
        </p:nvSpPr>
        <p:spPr>
          <a:xfrm>
            <a:off x="1893570" y="5548630"/>
            <a:ext cx="7881620" cy="521970"/>
          </a:xfrm>
          <a:prstGeom prst="rect">
            <a:avLst/>
          </a:prstGeom>
          <a:noFill/>
        </p:spPr>
        <p:txBody>
          <a:bodyPr wrap="square" rtlCol="0">
            <a:spAutoFit/>
          </a:bodyPr>
          <a:p>
            <a:r>
              <a:rPr lang="zh-CN" altLang="en-US" sz="1400"/>
              <a:t>实体部分（实体</a:t>
            </a:r>
            <a:r>
              <a:rPr lang="en-US" altLang="zh-CN" sz="1400"/>
              <a:t>-</a:t>
            </a:r>
            <a:r>
              <a:rPr lang="zh-CN" altLang="en-US" sz="1400"/>
              <a:t>实体）抽取对内容的覆盖度</a:t>
            </a:r>
            <a:r>
              <a:rPr lang="zh-CN" altLang="en-US" sz="1400"/>
              <a:t>一般，准确度不高（和</a:t>
            </a:r>
            <a:r>
              <a:rPr lang="en-US" altLang="zh-CN" sz="1400"/>
              <a:t>prompt</a:t>
            </a:r>
            <a:r>
              <a:rPr lang="zh-CN" altLang="en-US" sz="1400"/>
              <a:t>有关，</a:t>
            </a:r>
            <a:r>
              <a:rPr lang="en-US" altLang="zh-CN" sz="1400">
                <a:sym typeface="+mn-ea"/>
              </a:rPr>
              <a:t>prompt</a:t>
            </a:r>
            <a:r>
              <a:rPr lang="zh-CN" altLang="en-US" sz="1400">
                <a:sym typeface="+mn-ea"/>
              </a:rPr>
              <a:t>只指定了抽取名</a:t>
            </a:r>
            <a:r>
              <a:rPr lang="en-US" altLang="zh-CN" sz="1400">
                <a:sym typeface="+mn-ea"/>
              </a:rPr>
              <a:t> </a:t>
            </a:r>
            <a:r>
              <a:rPr lang="zh-CN" altLang="en-US" sz="1400">
                <a:sym typeface="+mn-ea"/>
              </a:rPr>
              <a:t>名词</a:t>
            </a:r>
            <a:r>
              <a:rPr lang="en-US" altLang="zh-CN" sz="1400">
                <a:sym typeface="+mn-ea"/>
              </a:rPr>
              <a:t>-</a:t>
            </a:r>
            <a:r>
              <a:rPr lang="zh-CN" altLang="en-US" sz="1400">
                <a:sym typeface="+mn-ea"/>
              </a:rPr>
              <a:t>动词</a:t>
            </a:r>
            <a:r>
              <a:rPr lang="en-US" altLang="zh-CN" sz="1400">
                <a:sym typeface="+mn-ea"/>
              </a:rPr>
              <a:t>-</a:t>
            </a:r>
            <a:r>
              <a:rPr lang="zh-CN" altLang="en-US" sz="1400">
                <a:sym typeface="+mn-ea"/>
              </a:rPr>
              <a:t>名词的结构</a:t>
            </a:r>
            <a:r>
              <a:rPr lang="zh-CN" altLang="en-US" sz="1400"/>
              <a:t>）</a:t>
            </a:r>
            <a:endParaRPr lang="zh-CN" altLang="en-US" sz="1400"/>
          </a:p>
        </p:txBody>
      </p:sp>
      <p:sp>
        <p:nvSpPr>
          <p:cNvPr id="6" name="文本框 5"/>
          <p:cNvSpPr txBox="1"/>
          <p:nvPr/>
        </p:nvSpPr>
        <p:spPr>
          <a:xfrm>
            <a:off x="904240" y="819150"/>
            <a:ext cx="4980940" cy="306705"/>
          </a:xfrm>
          <a:prstGeom prst="rect">
            <a:avLst/>
          </a:prstGeom>
          <a:noFill/>
        </p:spPr>
        <p:txBody>
          <a:bodyPr wrap="square" rtlCol="0">
            <a:spAutoFit/>
          </a:bodyPr>
          <a:p>
            <a:r>
              <a:rPr lang="zh-CN" altLang="en-US" sz="1400"/>
              <a:t>将模型替换为</a:t>
            </a:r>
            <a:r>
              <a:rPr lang="en-US" altLang="zh-CN" sz="1400"/>
              <a:t>qwen3</a:t>
            </a:r>
            <a:r>
              <a:rPr lang="zh-CN" altLang="en-US" sz="1400"/>
              <a:t>，改进了一些</a:t>
            </a:r>
            <a:r>
              <a:rPr lang="en-US" altLang="zh-CN" sz="1400"/>
              <a:t>prompt</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1072515" y="936625"/>
            <a:ext cx="10382885" cy="3927475"/>
          </a:xfrm>
          <a:prstGeom prst="rect">
            <a:avLst/>
          </a:prstGeom>
        </p:spPr>
      </p:pic>
      <p:sp>
        <p:nvSpPr>
          <p:cNvPr id="5" name="文本框 4"/>
          <p:cNvSpPr txBox="1"/>
          <p:nvPr/>
        </p:nvSpPr>
        <p:spPr>
          <a:xfrm>
            <a:off x="1642745" y="5243830"/>
            <a:ext cx="7881620" cy="275590"/>
          </a:xfrm>
          <a:prstGeom prst="rect">
            <a:avLst/>
          </a:prstGeom>
          <a:noFill/>
        </p:spPr>
        <p:txBody>
          <a:bodyPr wrap="square" rtlCol="0">
            <a:spAutoFit/>
          </a:bodyPr>
          <a:p>
            <a:r>
              <a:rPr lang="zh-CN" altLang="en-US" sz="1200"/>
              <a:t>事件部分（实体</a:t>
            </a:r>
            <a:r>
              <a:rPr lang="en-US" altLang="zh-CN" sz="1200"/>
              <a:t>-</a:t>
            </a:r>
            <a:r>
              <a:rPr lang="zh-CN" altLang="en-US" sz="1200"/>
              <a:t>事件</a:t>
            </a:r>
            <a:r>
              <a:rPr lang="en-US" altLang="zh-CN" sz="1200"/>
              <a:t> or </a:t>
            </a:r>
            <a:r>
              <a:rPr lang="zh-CN" altLang="en-US" sz="1200"/>
              <a:t>事件</a:t>
            </a:r>
            <a:r>
              <a:rPr lang="en-US" altLang="zh-CN" sz="1200"/>
              <a:t>-</a:t>
            </a:r>
            <a:r>
              <a:rPr lang="zh-CN" altLang="en-US" sz="1200"/>
              <a:t>事件）抽取效果很差（</a:t>
            </a:r>
            <a:r>
              <a:rPr lang="en-US" altLang="zh-CN" sz="1200"/>
              <a:t>prompt</a:t>
            </a:r>
            <a:r>
              <a:rPr lang="zh-CN" altLang="en-US" sz="1200"/>
              <a:t>中只制定了几种事件关系：之前、之后、因为等等）</a:t>
            </a:r>
            <a:endParaRPr lang="en-US" altLang="zh-CN"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412240" y="745490"/>
            <a:ext cx="9907905" cy="4459605"/>
          </a:xfrm>
          <a:prstGeom prst="rect">
            <a:avLst/>
          </a:prstGeom>
        </p:spPr>
      </p:pic>
      <p:sp>
        <p:nvSpPr>
          <p:cNvPr id="5" name="文本框 4"/>
          <p:cNvSpPr txBox="1"/>
          <p:nvPr/>
        </p:nvSpPr>
        <p:spPr>
          <a:xfrm>
            <a:off x="1189355" y="5672455"/>
            <a:ext cx="9758045" cy="521970"/>
          </a:xfrm>
          <a:prstGeom prst="rect">
            <a:avLst/>
          </a:prstGeom>
          <a:noFill/>
        </p:spPr>
        <p:txBody>
          <a:bodyPr wrap="square" rtlCol="0">
            <a:spAutoFit/>
          </a:bodyPr>
          <a:p>
            <a:r>
              <a:rPr lang="zh-CN" altLang="en-US" sz="1400"/>
              <a:t>从结果来看，</a:t>
            </a:r>
            <a:r>
              <a:rPr lang="en-US" altLang="zh-CN" sz="1400"/>
              <a:t>paper</a:t>
            </a:r>
            <a:r>
              <a:rPr lang="zh-CN" altLang="en-US" sz="1400"/>
              <a:t>中提出的模式模式归纳方法（由</a:t>
            </a:r>
            <a:r>
              <a:rPr lang="en-US" altLang="zh-CN" sz="1400"/>
              <a:t>LLM</a:t>
            </a:r>
            <a:r>
              <a:rPr lang="zh-CN" altLang="en-US" sz="1400"/>
              <a:t>总结出多个概念），不适用于法律文书任务（</a:t>
            </a:r>
            <a:r>
              <a:rPr lang="en-US" altLang="zh-CN" sz="1400"/>
              <a:t>concepts</a:t>
            </a:r>
            <a:r>
              <a:rPr lang="zh-CN" altLang="en-US" sz="1400"/>
              <a:t>同质化严重，并且可能原本的概念就是最合适的）</a:t>
            </a:r>
            <a:r>
              <a:rPr lang="en-US" altLang="zh-CN" sz="1400"/>
              <a:t>,</a:t>
            </a:r>
            <a:r>
              <a:rPr lang="zh-CN" altLang="en-US" sz="1400"/>
              <a:t>可能更适用于</a:t>
            </a:r>
            <a:r>
              <a:rPr lang="en-US" altLang="zh-CN" sz="1400"/>
              <a:t>paper</a:t>
            </a:r>
            <a:r>
              <a:rPr lang="zh-CN" altLang="en-US" sz="1400"/>
              <a:t>中的维基百科等</a:t>
            </a:r>
            <a:r>
              <a:rPr lang="zh-CN" altLang="en-US" sz="1400"/>
              <a:t>数据源的知识图谱</a:t>
            </a:r>
            <a:r>
              <a:rPr lang="zh-CN" altLang="en-US" sz="1400"/>
              <a:t>构建</a:t>
            </a:r>
            <a:endParaRPr lang="zh-CN" altLang="en-US" sz="1400"/>
          </a:p>
        </p:txBody>
      </p:sp>
      <p:sp>
        <p:nvSpPr>
          <p:cNvPr id="6" name="文本框 5"/>
          <p:cNvSpPr txBox="1"/>
          <p:nvPr/>
        </p:nvSpPr>
        <p:spPr>
          <a:xfrm>
            <a:off x="0" y="6205220"/>
            <a:ext cx="11781790" cy="275590"/>
          </a:xfrm>
          <a:prstGeom prst="rect">
            <a:avLst/>
          </a:prstGeom>
          <a:noFill/>
        </p:spPr>
        <p:txBody>
          <a:bodyPr wrap="square" rtlCol="0" anchor="t">
            <a:spAutoFit/>
          </a:bodyPr>
          <a:p>
            <a:r>
              <a:rPr lang="en-US" altLang="zh-CN" sz="1200" i="1">
                <a:sym typeface="+mn-ea"/>
              </a:rPr>
              <a:t>“</a:t>
            </a:r>
            <a:r>
              <a:rPr lang="zh-CN" altLang="en-US" sz="1200" i="1">
                <a:sym typeface="+mn-ea"/>
              </a:rPr>
              <a:t>模式归纳也是利用</a:t>
            </a:r>
            <a:r>
              <a:rPr lang="en-US" altLang="zh-CN" sz="1200" i="1">
                <a:sym typeface="+mn-ea"/>
              </a:rPr>
              <a:t>LLM</a:t>
            </a:r>
            <a:r>
              <a:rPr lang="zh-CN" altLang="en-US" sz="1200" i="1">
                <a:sym typeface="+mn-ea"/>
              </a:rPr>
              <a:t>，对每个元素（实体、关系、事件）用</a:t>
            </a:r>
            <a:r>
              <a:rPr lang="en-US" altLang="zh-CN" sz="1200" i="1">
                <a:sym typeface="+mn-ea"/>
              </a:rPr>
              <a:t>LLM</a:t>
            </a:r>
            <a:r>
              <a:rPr lang="zh-CN" altLang="en-US" sz="1200" i="1">
                <a:sym typeface="+mn-ea"/>
              </a:rPr>
              <a:t>生成至少</a:t>
            </a:r>
            <a:r>
              <a:rPr lang="en-US" altLang="zh-CN" sz="1200" i="1">
                <a:sym typeface="+mn-ea"/>
              </a:rPr>
              <a:t>3</a:t>
            </a:r>
            <a:r>
              <a:rPr lang="zh-CN" altLang="en-US" sz="1200" i="1">
                <a:sym typeface="+mn-ea"/>
              </a:rPr>
              <a:t>个与原始文本</a:t>
            </a:r>
            <a:r>
              <a:rPr lang="zh-CN" altLang="en-US" sz="1200" i="1">
                <a:solidFill>
                  <a:srgbClr val="FF0000"/>
                </a:solidFill>
                <a:sym typeface="+mn-ea"/>
              </a:rPr>
              <a:t>不重复</a:t>
            </a:r>
            <a:r>
              <a:rPr lang="zh-CN" altLang="en-US" sz="1200" i="1">
                <a:sym typeface="+mn-ea"/>
              </a:rPr>
              <a:t>的概念（</a:t>
            </a:r>
            <a:r>
              <a:rPr lang="en-US" altLang="zh-CN" sz="1200" i="1">
                <a:sym typeface="+mn-ea"/>
              </a:rPr>
              <a:t>concept</a:t>
            </a:r>
            <a:r>
              <a:rPr lang="zh-CN" altLang="en-US" sz="1200" i="1">
                <a:sym typeface="+mn-ea"/>
              </a:rPr>
              <a:t>）</a:t>
            </a:r>
            <a:r>
              <a:rPr lang="en-US" altLang="zh-CN" sz="1200" i="1">
                <a:sym typeface="+mn-ea"/>
              </a:rPr>
              <a:t>   </a:t>
            </a:r>
            <a:r>
              <a:rPr lang="zh-CN" altLang="en-US" sz="1200" i="1">
                <a:sym typeface="+mn-ea"/>
              </a:rPr>
              <a:t>所以</a:t>
            </a:r>
            <a:r>
              <a:rPr lang="en-US" altLang="zh-CN" sz="1200" i="1">
                <a:sym typeface="+mn-ea"/>
              </a:rPr>
              <a:t>concept</a:t>
            </a:r>
            <a:r>
              <a:rPr lang="zh-CN" altLang="en-US" sz="1200" i="1">
                <a:sym typeface="+mn-ea"/>
              </a:rPr>
              <a:t>组成了一个概念的集合</a:t>
            </a:r>
            <a:r>
              <a:rPr lang="en-US" altLang="zh-CN" sz="1200" i="1">
                <a:sym typeface="+mn-ea"/>
              </a:rPr>
              <a:t>”</a:t>
            </a:r>
            <a:endParaRPr lang="en-US" altLang="zh-CN" sz="1200" i="1">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12115" y="884555"/>
            <a:ext cx="8331200" cy="2114550"/>
          </a:xfrm>
          <a:prstGeom prst="rect">
            <a:avLst/>
          </a:prstGeom>
        </p:spPr>
      </p:pic>
      <p:sp>
        <p:nvSpPr>
          <p:cNvPr id="6" name="文本框 5"/>
          <p:cNvSpPr txBox="1"/>
          <p:nvPr/>
        </p:nvSpPr>
        <p:spPr>
          <a:xfrm>
            <a:off x="775335" y="3429000"/>
            <a:ext cx="10508615" cy="1599565"/>
          </a:xfrm>
          <a:prstGeom prst="rect">
            <a:avLst/>
          </a:prstGeom>
          <a:noFill/>
        </p:spPr>
        <p:txBody>
          <a:bodyPr wrap="square" rtlCol="0">
            <a:spAutoFit/>
          </a:bodyPr>
          <a:p>
            <a:endParaRPr lang="en-US" altLang="zh-CN" sz="1400"/>
          </a:p>
          <a:p>
            <a:r>
              <a:rPr lang="en-US" altLang="zh-CN" sz="1400"/>
              <a:t>E5-mistral-7b-instruct</a:t>
            </a:r>
            <a:r>
              <a:rPr lang="zh-CN" altLang="en-US" sz="1400"/>
              <a:t>：微软的</a:t>
            </a:r>
            <a:r>
              <a:rPr lang="en-US" altLang="zh-CN" sz="1400"/>
              <a:t>embedding</a:t>
            </a:r>
            <a:r>
              <a:rPr lang="zh-CN" altLang="en-US" sz="1400"/>
              <a:t>模型。文中指出在对</a:t>
            </a:r>
            <a:r>
              <a:rPr lang="en-US" altLang="zh-CN" sz="1400">
                <a:solidFill>
                  <a:srgbClr val="FF0000"/>
                </a:solidFill>
              </a:rPr>
              <a:t>schema</a:t>
            </a:r>
            <a:r>
              <a:rPr lang="zh-CN" altLang="en-US" sz="1400">
                <a:solidFill>
                  <a:srgbClr val="FF0000"/>
                </a:solidFill>
              </a:rPr>
              <a:t>自动归纳阶段</a:t>
            </a:r>
            <a:r>
              <a:rPr lang="zh-CN" altLang="en-US" sz="1400"/>
              <a:t>直接使用，在</a:t>
            </a:r>
            <a:r>
              <a:rPr lang="en-US" altLang="zh-CN" sz="1400">
                <a:solidFill>
                  <a:srgbClr val="FF0000"/>
                </a:solidFill>
              </a:rPr>
              <a:t>refinement</a:t>
            </a:r>
            <a:r>
              <a:rPr lang="zh-CN" altLang="en-US" sz="1400">
                <a:solidFill>
                  <a:srgbClr val="FF0000"/>
                </a:solidFill>
              </a:rPr>
              <a:t>阶段</a:t>
            </a:r>
            <a:r>
              <a:rPr lang="zh-CN" altLang="en-US" sz="1400"/>
              <a:t>作为</a:t>
            </a:r>
            <a:r>
              <a:rPr lang="en-US" altLang="zh-CN" sz="1400"/>
              <a:t>retriever</a:t>
            </a:r>
            <a:r>
              <a:rPr lang="zh-CN" altLang="en-US" sz="1400"/>
              <a:t>的时候需要在</a:t>
            </a:r>
            <a:r>
              <a:rPr lang="en-US" altLang="zh-CN" sz="1400"/>
              <a:t>TEKGEN</a:t>
            </a:r>
            <a:r>
              <a:rPr lang="zh-CN" altLang="en-US" sz="1400"/>
              <a:t>数据集上进行微调，而且需要用</a:t>
            </a:r>
            <a:r>
              <a:rPr lang="en-US" altLang="zh-CN" sz="1400"/>
              <a:t>GPT3.5-turbo</a:t>
            </a:r>
            <a:r>
              <a:rPr lang="zh-CN" altLang="en-US" sz="1400"/>
              <a:t>对</a:t>
            </a:r>
            <a:r>
              <a:rPr lang="en-US" altLang="zh-CN" sz="1400"/>
              <a:t> 37500</a:t>
            </a:r>
            <a:r>
              <a:rPr lang="zh-CN" altLang="en-US" sz="1400"/>
              <a:t>个样本进行标注（生成</a:t>
            </a:r>
            <a:r>
              <a:rPr lang="en-US" altLang="zh-CN" sz="1400"/>
              <a:t>definition</a:t>
            </a:r>
            <a:r>
              <a:rPr lang="zh-CN" altLang="en-US" sz="1400"/>
              <a:t>）</a:t>
            </a:r>
            <a:endParaRPr lang="zh-CN" altLang="en-US" sz="1400"/>
          </a:p>
          <a:p>
            <a:endParaRPr lang="zh-CN" altLang="en-US" sz="1400"/>
          </a:p>
          <a:p>
            <a:r>
              <a:rPr lang="zh-CN" altLang="en-US" sz="1400"/>
              <a:t>文中使用本地</a:t>
            </a:r>
            <a:r>
              <a:rPr lang="en-US" altLang="zh-CN" sz="1400"/>
              <a:t>7b</a:t>
            </a:r>
            <a:r>
              <a:rPr lang="zh-CN" altLang="en-US" sz="1400"/>
              <a:t>模型的同时也调用了</a:t>
            </a:r>
            <a:r>
              <a:rPr lang="en-US" altLang="zh-CN" sz="1400">
                <a:sym typeface="+mn-ea"/>
              </a:rPr>
              <a:t>GPT3.5-turbo</a:t>
            </a:r>
            <a:r>
              <a:rPr lang="zh-CN" altLang="en-US" sz="1400">
                <a:sym typeface="+mn-ea"/>
              </a:rPr>
              <a:t>，</a:t>
            </a:r>
            <a:r>
              <a:rPr lang="en-US" altLang="zh-CN" sz="1400">
                <a:sym typeface="+mn-ea"/>
              </a:rPr>
              <a:t>eg:</a:t>
            </a:r>
            <a:r>
              <a:rPr lang="zh-CN" altLang="en-US" sz="1400">
                <a:sym typeface="+mn-ea"/>
              </a:rPr>
              <a:t>对</a:t>
            </a:r>
            <a:r>
              <a:rPr lang="en-US" altLang="zh-CN" sz="1400">
                <a:sym typeface="+mn-ea"/>
              </a:rPr>
              <a:t>fintune</a:t>
            </a:r>
            <a:r>
              <a:rPr lang="zh-CN" altLang="en-US" sz="1400">
                <a:sym typeface="+mn-ea"/>
              </a:rPr>
              <a:t>所用的样本进行标注</a:t>
            </a:r>
            <a:r>
              <a:rPr lang="en-US" altLang="zh-CN" sz="1400">
                <a:sym typeface="+mn-ea"/>
              </a:rPr>
              <a:t>  /  </a:t>
            </a:r>
            <a:r>
              <a:rPr lang="zh-CN" altLang="en-US" sz="1400">
                <a:sym typeface="+mn-ea"/>
              </a:rPr>
              <a:t>本地</a:t>
            </a:r>
            <a:r>
              <a:rPr lang="en-US" altLang="zh-CN" sz="1400">
                <a:sym typeface="+mn-ea"/>
              </a:rPr>
              <a:t>7b</a:t>
            </a:r>
            <a:r>
              <a:rPr lang="zh-CN" altLang="en-US" sz="1400">
                <a:sym typeface="+mn-ea"/>
              </a:rPr>
              <a:t>模型对每个</a:t>
            </a:r>
            <a:r>
              <a:rPr lang="en-US" altLang="zh-CN" sz="1400">
                <a:sym typeface="+mn-ea"/>
              </a:rPr>
              <a:t>relation</a:t>
            </a:r>
            <a:r>
              <a:rPr lang="zh-CN" altLang="en-US" sz="1400">
                <a:sym typeface="+mn-ea"/>
              </a:rPr>
              <a:t>生成</a:t>
            </a:r>
            <a:r>
              <a:rPr lang="en-US" altLang="zh-CN" sz="1400">
                <a:sym typeface="+mn-ea"/>
              </a:rPr>
              <a:t>definition</a:t>
            </a:r>
            <a:r>
              <a:rPr lang="zh-CN" altLang="en-US" sz="1400">
                <a:sym typeface="+mn-ea"/>
              </a:rPr>
              <a:t>后调用</a:t>
            </a:r>
            <a:r>
              <a:rPr lang="en-US" altLang="zh-CN" sz="1400">
                <a:sym typeface="+mn-ea"/>
              </a:rPr>
              <a:t>GPT3.5-turbo</a:t>
            </a:r>
            <a:r>
              <a:rPr lang="zh-CN" altLang="en-US" sz="1400">
                <a:sym typeface="+mn-ea"/>
              </a:rPr>
              <a:t>进行确认</a:t>
            </a:r>
            <a:endParaRPr lang="zh-CN" altLang="en-US" sz="1400"/>
          </a:p>
          <a:p>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41045" y="3622040"/>
            <a:ext cx="10506075" cy="1645920"/>
          </a:xfrm>
          <a:prstGeom prst="rect">
            <a:avLst/>
          </a:prstGeom>
          <a:noFill/>
        </p:spPr>
        <p:txBody>
          <a:bodyPr wrap="square" rtlCol="0" anchor="t">
            <a:noAutofit/>
          </a:bodyPr>
          <a:p>
            <a:r>
              <a:rPr lang="en-US" altLang="zh-CN" sz="1400"/>
              <a:t>before schema</a:t>
            </a:r>
            <a:r>
              <a:rPr lang="zh-CN" altLang="en-US" sz="1400"/>
              <a:t>自归纳</a:t>
            </a:r>
            <a:r>
              <a:rPr lang="en-US" altLang="zh-CN" sz="1400"/>
              <a:t>:</a:t>
            </a:r>
            <a:endParaRPr lang="en-US" altLang="zh-CN" sz="14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 </a:t>
            </a:r>
            <a:r>
              <a:rPr lang="en-US" altLang="zh-CN" sz="1200">
                <a:solidFill>
                  <a:srgbClr val="FF0000"/>
                </a:solidFill>
              </a:rPr>
              <a:t>'</a:t>
            </a:r>
            <a:r>
              <a:rPr lang="zh-CN" altLang="en-US" sz="1200">
                <a:solidFill>
                  <a:srgbClr val="FF0000"/>
                </a:solidFill>
              </a:rPr>
              <a:t>所属律师事务所</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 [''] ['']</a:t>
            </a:r>
            <a:endParaRPr lang="en-US" altLang="zh-CN" sz="1200"/>
          </a:p>
          <a:p>
            <a:endParaRPr lang="en-US" altLang="zh-CN" sz="1200"/>
          </a:p>
          <a:p>
            <a:endParaRPr lang="en-US" altLang="zh-CN" sz="1200"/>
          </a:p>
          <a:p>
            <a:endParaRPr lang="en-US" altLang="zh-CN" sz="1200"/>
          </a:p>
          <a:p>
            <a:r>
              <a:rPr lang="en-US" altLang="zh-CN" sz="1600"/>
              <a:t>after schema</a:t>
            </a:r>
            <a:r>
              <a:rPr lang="zh-CN" altLang="en-US" sz="1600"/>
              <a:t>自归纳</a:t>
            </a:r>
            <a:r>
              <a:rPr lang="en-US" altLang="zh-CN" sz="1600"/>
              <a:t>: </a:t>
            </a:r>
            <a:endParaRPr lang="en-US" altLang="zh-CN" sz="16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a:t>
            </a:r>
            <a:r>
              <a:rPr lang="en-US" altLang="zh-CN" sz="1200">
                <a:solidFill>
                  <a:srgbClr val="FFFF00"/>
                </a:solidFill>
              </a:rPr>
              <a:t> </a:t>
            </a:r>
            <a:r>
              <a:rPr lang="en-US" altLang="zh-CN" sz="1200">
                <a:solidFill>
                  <a:srgbClr val="FF0000"/>
                </a:solidFill>
              </a:rPr>
              <a:t>'</a:t>
            </a:r>
            <a:r>
              <a:rPr lang="zh-CN" altLang="en-US" sz="1200">
                <a:solidFill>
                  <a:srgbClr val="FF0000"/>
                </a:solidFill>
              </a:rPr>
              <a:t>委托诉讼代理人</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a:t>
            </a:r>
            <a:endParaRPr lang="en-US" altLang="zh-CN" sz="1200"/>
          </a:p>
          <a:p>
            <a:endParaRPr lang="en-US" altLang="zh-CN" sz="1200"/>
          </a:p>
          <a:p>
            <a:r>
              <a:rPr lang="zh-CN" altLang="en-US" sz="1200"/>
              <a:t>只能抽取到前面的部分实体部分，猜测可能是代码自带</a:t>
            </a:r>
            <a:r>
              <a:rPr lang="en-US" altLang="zh-CN" sz="1200"/>
              <a:t>few shot</a:t>
            </a:r>
            <a:r>
              <a:rPr lang="zh-CN" altLang="en-US" sz="1200"/>
              <a:t>导致对这一块的实体抽取还行。</a:t>
            </a:r>
            <a:endParaRPr lang="en-US" altLang="zh-CN" sz="1200"/>
          </a:p>
          <a:p>
            <a:endParaRPr lang="zh-CN" altLang="en-US"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9" name="文本框 8"/>
          <p:cNvSpPr txBox="1"/>
          <p:nvPr/>
        </p:nvSpPr>
        <p:spPr>
          <a:xfrm>
            <a:off x="62230" y="3253740"/>
            <a:ext cx="969010" cy="368300"/>
          </a:xfrm>
          <a:prstGeom prst="rect">
            <a:avLst/>
          </a:prstGeom>
          <a:noFill/>
        </p:spPr>
        <p:txBody>
          <a:bodyPr wrap="square" rtlCol="0">
            <a:spAutoFit/>
          </a:bodyPr>
          <a:p>
            <a:r>
              <a:rPr lang="en-US" altLang="zh-CN"/>
              <a:t>qwen3</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81050" y="5049520"/>
            <a:ext cx="10506075" cy="1645920"/>
          </a:xfrm>
          <a:prstGeom prst="rect">
            <a:avLst/>
          </a:prstGeom>
          <a:noFill/>
        </p:spPr>
        <p:txBody>
          <a:bodyPr wrap="square" rtlCol="0" anchor="t">
            <a:noAutofit/>
          </a:bodyPr>
          <a:p>
            <a:r>
              <a:rPr lang="en-US" altLang="zh-CN" sz="1200">
                <a:sym typeface="+mn-ea"/>
              </a:rPr>
              <a:t>Mistral-7B-Instruct-v0.3</a:t>
            </a:r>
            <a:endParaRPr lang="en-US" altLang="zh-CN" sz="1200"/>
          </a:p>
          <a:p>
            <a:endParaRPr lang="en-US" altLang="zh-CN" sz="1200"/>
          </a:p>
          <a:p>
            <a:r>
              <a:rPr lang="en-US" altLang="zh-CN" sz="1200"/>
              <a:t>[['</a:t>
            </a:r>
            <a:r>
              <a:rPr lang="zh-CN" altLang="en-US" sz="1200"/>
              <a:t>王亚琴</a:t>
            </a:r>
            <a:r>
              <a:rPr lang="en-US" altLang="zh-CN" sz="1200"/>
              <a:t>', 'birthPlace', 'Karlsruhe'], ['</a:t>
            </a:r>
            <a:r>
              <a:rPr lang="zh-CN" altLang="en-US" sz="1200"/>
              <a:t>王亚琴</a:t>
            </a:r>
            <a:r>
              <a:rPr lang="en-US" altLang="zh-CN" sz="1200"/>
              <a:t>', 'deathPlace', 'Israel'], ['</a:t>
            </a:r>
            <a:r>
              <a:rPr lang="zh-CN" altLang="en-US" sz="1200"/>
              <a:t>王亚琴</a:t>
            </a:r>
            <a:r>
              <a:rPr lang="en-US" altLang="zh-CN" sz="1200"/>
              <a:t>', 'residence', '</a:t>
            </a:r>
            <a:r>
              <a:rPr lang="zh-CN" altLang="en-US" sz="1200"/>
              <a:t>北京市大兴区</a:t>
            </a:r>
            <a:r>
              <a:rPr lang="en-US" altLang="zh-CN" sz="1200"/>
              <a:t>'], ['</a:t>
            </a:r>
            <a:r>
              <a:rPr lang="zh-CN" altLang="en-US" sz="1200"/>
              <a:t>周枫</a:t>
            </a:r>
            <a:r>
              <a:rPr lang="en-US" altLang="zh-CN" sz="1200"/>
              <a:t>', 'profession', '</a:t>
            </a:r>
            <a:r>
              <a:rPr lang="zh-CN" altLang="en-US" sz="1200"/>
              <a:t>律师</a:t>
            </a:r>
            <a:r>
              <a:rPr lang="en-US" altLang="zh-CN" sz="1200"/>
              <a:t>'], ['</a:t>
            </a:r>
            <a:r>
              <a:rPr lang="zh-CN" altLang="en-US" sz="1200"/>
              <a:t>王志安</a:t>
            </a:r>
            <a:r>
              <a:rPr lang="en-US" altLang="zh-CN" sz="1200"/>
              <a:t>', 'profession', '</a:t>
            </a:r>
            <a:r>
              <a:rPr lang="zh-CN" altLang="en-US" sz="1200"/>
              <a:t>律师</a:t>
            </a:r>
            <a:r>
              <a:rPr lang="en-US" altLang="zh-CN" sz="1200"/>
              <a:t>'], ['</a:t>
            </a:r>
            <a:r>
              <a:rPr lang="zh-CN" altLang="en-US" sz="1200"/>
              <a:t>董素纯</a:t>
            </a:r>
            <a:r>
              <a:rPr lang="en-US" altLang="zh-CN" sz="1200"/>
              <a:t>', 'birthPlace', '</a:t>
            </a:r>
            <a:r>
              <a:rPr lang="zh-CN" altLang="en-US" sz="1200"/>
              <a:t>通州区</a:t>
            </a:r>
            <a:r>
              <a:rPr lang="en-US" altLang="zh-CN" sz="1200"/>
              <a:t>'], ['</a:t>
            </a:r>
            <a:r>
              <a:rPr lang="zh-CN" altLang="en-US" sz="1200"/>
              <a:t>董素纯</a:t>
            </a:r>
            <a:r>
              <a:rPr lang="en-US" altLang="zh-CN" sz="1200"/>
              <a:t>', 'residence', '</a:t>
            </a:r>
            <a:r>
              <a:rPr lang="zh-CN" altLang="en-US" sz="1200"/>
              <a:t>北京市通州区</a:t>
            </a:r>
            <a:r>
              <a:rPr lang="en-US" altLang="zh-CN" sz="1200"/>
              <a:t>'], ['</a:t>
            </a:r>
            <a:r>
              <a:rPr lang="zh-CN" altLang="en-US" sz="1200"/>
              <a:t>王亚琴</a:t>
            </a:r>
            <a:r>
              <a:rPr lang="en-US" altLang="zh-CN" sz="1200"/>
              <a:t>', 'relationship', '</a:t>
            </a:r>
            <a:r>
              <a:rPr lang="zh-CN" altLang="en-US" sz="1200"/>
              <a:t>夫妻</a:t>
            </a:r>
            <a:r>
              <a:rPr lang="en-US" altLang="zh-CN" sz="1200"/>
              <a:t>'], ['</a:t>
            </a:r>
            <a:r>
              <a:rPr lang="zh-CN" altLang="en-US" sz="1200"/>
              <a:t>董济波</a:t>
            </a:r>
            <a:r>
              <a:rPr lang="en-US" altLang="zh-CN" sz="1200"/>
              <a:t>', 'relationship', '</a:t>
            </a:r>
            <a:r>
              <a:rPr lang="zh-CN" altLang="en-US" sz="1200"/>
              <a:t>夫</a:t>
            </a:r>
            <a:r>
              <a:rPr lang="en-US" altLang="zh-CN" sz="1200"/>
              <a:t>'], ['</a:t>
            </a:r>
            <a:r>
              <a:rPr lang="zh-CN" altLang="en-US" sz="1200"/>
              <a:t>董清波</a:t>
            </a:r>
            <a:r>
              <a:rPr lang="en-US" altLang="zh-CN" sz="1200"/>
              <a:t>', 'relationship', '</a:t>
            </a:r>
            <a:r>
              <a:rPr lang="zh-CN" altLang="en-US" sz="1200"/>
              <a:t>董素纯的父</a:t>
            </a:r>
            <a:r>
              <a:rPr lang="en-US" altLang="zh-CN" sz="1200"/>
              <a:t>'], ['</a:t>
            </a:r>
            <a:r>
              <a:rPr lang="zh-CN" altLang="en-US" sz="1200"/>
              <a:t>孙淑玲</a:t>
            </a:r>
            <a:r>
              <a:rPr lang="en-US" altLang="zh-CN" sz="1200"/>
              <a:t>', 'relationship', '</a:t>
            </a:r>
            <a:r>
              <a:rPr lang="zh-CN" altLang="en-US" sz="1200"/>
              <a:t>董素纯的母</a:t>
            </a:r>
            <a:r>
              <a:rPr lang="en-US" altLang="zh-CN" sz="1200"/>
              <a:t>'], ['</a:t>
            </a:r>
            <a:r>
              <a:rPr lang="zh-CN" altLang="en-US" sz="1200"/>
              <a:t>王亚琴</a:t>
            </a:r>
            <a:r>
              <a:rPr lang="en-US" altLang="zh-CN" sz="1200"/>
              <a:t>', 'action', '</a:t>
            </a:r>
            <a:r>
              <a:rPr lang="zh-CN" altLang="en-US" sz="1200"/>
              <a:t>起诉</a:t>
            </a:r>
            <a:r>
              <a:rPr lang="en-US" altLang="zh-CN" sz="1200"/>
              <a:t>'], ['</a:t>
            </a:r>
            <a:r>
              <a:rPr lang="zh-CN" altLang="en-US" sz="1200"/>
              <a:t>董素纯</a:t>
            </a:r>
            <a:r>
              <a:rPr lang="en-US" altLang="zh-CN" sz="1200"/>
              <a:t>', 'action', '</a:t>
            </a:r>
            <a:r>
              <a:rPr lang="zh-CN" altLang="en-US" sz="1200"/>
              <a:t>拒绝签收通知书</a:t>
            </a:r>
            <a:r>
              <a:rPr lang="en-US" altLang="zh-CN" sz="1200"/>
              <a:t>'], ['</a:t>
            </a:r>
            <a:r>
              <a:rPr lang="zh-CN" altLang="en-US" sz="1200"/>
              <a:t>王亚琴</a:t>
            </a:r>
            <a:r>
              <a:rPr lang="en-US" altLang="zh-CN" sz="1200"/>
              <a:t>', 'request', '</a:t>
            </a:r>
            <a:r>
              <a:rPr lang="zh-CN" altLang="en-US" sz="1200"/>
              <a:t>解除收养关系</a:t>
            </a:r>
            <a:r>
              <a:rPr lang="en-US" altLang="zh-CN" sz="1200"/>
              <a:t>']]</a:t>
            </a:r>
            <a:endParaRPr lang="en-US" altLang="zh-CN"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5" name="文本框 4"/>
          <p:cNvSpPr txBox="1"/>
          <p:nvPr/>
        </p:nvSpPr>
        <p:spPr>
          <a:xfrm>
            <a:off x="781050" y="3563620"/>
            <a:ext cx="10342245" cy="1383665"/>
          </a:xfrm>
          <a:prstGeom prst="rect">
            <a:avLst/>
          </a:prstGeom>
          <a:noFill/>
        </p:spPr>
        <p:txBody>
          <a:bodyPr wrap="square" rtlCol="0" anchor="t">
            <a:spAutoFit/>
          </a:bodyPr>
          <a:p>
            <a:r>
              <a:rPr lang="en-US" altLang="zh-CN" sz="1200">
                <a:sym typeface="+mn-ea"/>
              </a:rPr>
              <a:t>qwen3  vs </a:t>
            </a:r>
            <a:r>
              <a:rPr lang="en-US" altLang="zh-CN" sz="1200">
                <a:sym typeface="+mn-ea"/>
              </a:rPr>
              <a:t>Mistral-7B-Instruct-v0.3(paper</a:t>
            </a:r>
            <a:r>
              <a:rPr lang="zh-CN" altLang="en-US" sz="1200">
                <a:sym typeface="+mn-ea"/>
              </a:rPr>
              <a:t>中使用的模型</a:t>
            </a:r>
            <a:r>
              <a:rPr lang="en-US" altLang="zh-CN" sz="1200">
                <a:sym typeface="+mn-ea"/>
              </a:rPr>
              <a:t>)</a:t>
            </a:r>
            <a:endParaRPr lang="en-US" altLang="zh-CN" sz="1200"/>
          </a:p>
          <a:p>
            <a:endParaRPr lang="en-US" altLang="zh-CN" sz="1200">
              <a:sym typeface="+mn-ea"/>
            </a:endParaRPr>
          </a:p>
          <a:p>
            <a:r>
              <a:rPr lang="en-US" altLang="zh-CN" sz="1200">
                <a:sym typeface="+mn-ea"/>
              </a:rPr>
              <a:t>qwen3</a:t>
            </a:r>
            <a:endParaRPr lang="en-US" altLang="zh-CN" sz="1200">
              <a:sym typeface="+mn-ea"/>
            </a:endParaRPr>
          </a:p>
          <a:p>
            <a:r>
              <a:rPr lang="en-US" altLang="zh-CN" sz="1200">
                <a:sym typeface="+mn-ea"/>
              </a:rPr>
              <a:t>[['</a:t>
            </a:r>
            <a:r>
              <a:rPr lang="zh-CN" altLang="en-US" sz="1200">
                <a:sym typeface="+mn-ea"/>
              </a:rPr>
              <a:t>北京市大兴区人民法院</a:t>
            </a:r>
            <a:r>
              <a:rPr lang="en-US" altLang="zh-CN" sz="1200">
                <a:sym typeface="+mn-ea"/>
              </a:rPr>
              <a:t>', '</a:t>
            </a:r>
            <a:r>
              <a:rPr lang="zh-CN" altLang="en-US" sz="1200">
                <a:sym typeface="+mn-ea"/>
              </a:rPr>
              <a:t>判决书编号</a:t>
            </a:r>
            <a:r>
              <a:rPr lang="en-US" altLang="zh-CN" sz="1200">
                <a:sym typeface="+mn-ea"/>
              </a:rPr>
              <a:t>', '</a:t>
            </a:r>
            <a:r>
              <a:rPr lang="zh-CN" altLang="en-US" sz="1200">
                <a:sym typeface="+mn-ea"/>
              </a:rPr>
              <a:t>（</a:t>
            </a:r>
            <a:r>
              <a:rPr lang="en-US" altLang="zh-CN" sz="1200">
                <a:sym typeface="+mn-ea"/>
              </a:rPr>
              <a:t>2022</a:t>
            </a:r>
            <a:r>
              <a:rPr lang="zh-CN" altLang="en-US" sz="1200">
                <a:sym typeface="+mn-ea"/>
              </a:rPr>
              <a:t>）京</a:t>
            </a:r>
            <a:r>
              <a:rPr lang="en-US" altLang="zh-CN" sz="1200">
                <a:sym typeface="+mn-ea"/>
              </a:rPr>
              <a:t>0115</a:t>
            </a:r>
            <a:r>
              <a:rPr lang="zh-CN" altLang="en-US" sz="1200">
                <a:sym typeface="+mn-ea"/>
              </a:rPr>
              <a:t>民初</a:t>
            </a:r>
            <a:r>
              <a:rPr lang="en-US" altLang="zh-CN" sz="1200">
                <a:sym typeface="+mn-ea"/>
              </a:rPr>
              <a:t>669</a:t>
            </a:r>
            <a:r>
              <a:rPr lang="zh-CN" altLang="en-US" sz="1200">
                <a:sym typeface="+mn-ea"/>
              </a:rPr>
              <a:t>号</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出生日期</a:t>
            </a:r>
            <a:r>
              <a:rPr lang="en-US" altLang="zh-CN" sz="1200">
                <a:sym typeface="+mn-ea"/>
              </a:rPr>
              <a:t>', '1941</a:t>
            </a:r>
            <a:r>
              <a:rPr lang="zh-CN" altLang="en-US" sz="1200">
                <a:sym typeface="+mn-ea"/>
              </a:rPr>
              <a:t>年</a:t>
            </a:r>
            <a:r>
              <a:rPr lang="en-US" altLang="zh-CN" sz="1200">
                <a:sym typeface="+mn-ea"/>
              </a:rPr>
              <a:t>5</a:t>
            </a:r>
            <a:r>
              <a:rPr lang="zh-CN" altLang="en-US" sz="1200">
                <a:sym typeface="+mn-ea"/>
              </a:rPr>
              <a:t>月</a:t>
            </a:r>
            <a:r>
              <a:rPr lang="en-US" altLang="zh-CN" sz="1200">
                <a:sym typeface="+mn-ea"/>
              </a:rPr>
              <a:t>23</a:t>
            </a:r>
            <a:r>
              <a:rPr lang="zh-CN" altLang="en-US" sz="1200">
                <a:sym typeface="+mn-ea"/>
              </a:rPr>
              <a:t>日</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王亚琴</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北京市大兴区</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周枫</a:t>
            </a:r>
            <a:r>
              <a:rPr lang="en-US" altLang="zh-CN" sz="1200">
                <a:sym typeface="+mn-ea"/>
              </a:rPr>
              <a:t>'], ['</a:t>
            </a:r>
            <a:r>
              <a:rPr lang="zh-CN" altLang="en-US" sz="1200">
                <a:sym typeface="+mn-ea"/>
              </a:rPr>
              <a:t>周枫</a:t>
            </a:r>
            <a:r>
              <a:rPr lang="en-US" altLang="zh-CN" sz="1200">
                <a:sym typeface="+mn-ea"/>
              </a:rPr>
              <a:t>',</a:t>
            </a:r>
            <a:r>
              <a:rPr lang="en-US" altLang="zh-CN" sz="1200">
                <a:solidFill>
                  <a:srgbClr val="FFFF00"/>
                </a:solidFill>
                <a:sym typeface="+mn-ea"/>
              </a:rPr>
              <a:t> </a:t>
            </a:r>
            <a:r>
              <a:rPr lang="en-US" altLang="zh-CN" sz="1200">
                <a:solidFill>
                  <a:srgbClr val="FF0000"/>
                </a:solidFill>
                <a:sym typeface="+mn-ea"/>
              </a:rPr>
              <a:t>'</a:t>
            </a:r>
            <a:r>
              <a:rPr lang="zh-CN" altLang="en-US" sz="1200">
                <a:solidFill>
                  <a:srgbClr val="FF0000"/>
                </a:solidFill>
                <a:sym typeface="+mn-ea"/>
              </a:rPr>
              <a:t>委托诉讼代理人</a:t>
            </a:r>
            <a:r>
              <a:rPr lang="en-US" altLang="zh-CN" sz="1200">
                <a:solidFill>
                  <a:srgbClr val="FF0000"/>
                </a:solidFill>
                <a:sym typeface="+mn-ea"/>
              </a:rPr>
              <a:t>'</a:t>
            </a:r>
            <a:r>
              <a:rPr lang="en-US" altLang="zh-CN" sz="1200">
                <a:sym typeface="+mn-ea"/>
              </a:rPr>
              <a:t>, '</a:t>
            </a:r>
            <a:r>
              <a:rPr lang="zh-CN" altLang="en-US" sz="1200">
                <a:sym typeface="+mn-ea"/>
              </a:rPr>
              <a:t>北京市威正律师事务所</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出生日期</a:t>
            </a:r>
            <a:r>
              <a:rPr lang="en-US" altLang="zh-CN" sz="1200">
                <a:sym typeface="+mn-ea"/>
              </a:rPr>
              <a:t>', '1962</a:t>
            </a:r>
            <a:r>
              <a:rPr lang="zh-CN" altLang="en-US" sz="1200">
                <a:sym typeface="+mn-ea"/>
              </a:rPr>
              <a:t>年</a:t>
            </a:r>
            <a:r>
              <a:rPr lang="en-US" altLang="zh-CN" sz="1200">
                <a:sym typeface="+mn-ea"/>
              </a:rPr>
              <a:t>12</a:t>
            </a:r>
            <a:r>
              <a:rPr lang="zh-CN" altLang="en-US" sz="1200">
                <a:sym typeface="+mn-ea"/>
              </a:rPr>
              <a:t>月</a:t>
            </a:r>
            <a:r>
              <a:rPr lang="en-US" altLang="zh-CN" sz="1200">
                <a:sym typeface="+mn-ea"/>
              </a:rPr>
              <a:t>8</a:t>
            </a:r>
            <a:r>
              <a:rPr lang="zh-CN" altLang="en-US" sz="1200">
                <a:sym typeface="+mn-ea"/>
              </a:rPr>
              <a:t>日</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董素纯</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北京市通州区</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王志安</a:t>
            </a:r>
            <a:r>
              <a:rPr lang="en-US" altLang="zh-CN" sz="1200">
                <a:sym typeface="+mn-ea"/>
              </a:rPr>
              <a:t>'], ['</a:t>
            </a:r>
            <a:r>
              <a:rPr lang="zh-CN" altLang="en-US" sz="1200">
                <a:sym typeface="+mn-ea"/>
              </a:rPr>
              <a:t>王志安</a:t>
            </a:r>
            <a:r>
              <a:rPr lang="en-US" altLang="zh-CN" sz="1200">
                <a:sym typeface="+mn-ea"/>
              </a:rPr>
              <a:t>', '</a:t>
            </a:r>
            <a:r>
              <a:rPr lang="zh-CN" altLang="en-US" sz="1200">
                <a:sym typeface="+mn-ea"/>
              </a:rPr>
              <a:t>配偶</a:t>
            </a:r>
            <a:r>
              <a:rPr lang="en-US" altLang="zh-CN" sz="1200">
                <a:sym typeface="+mn-ea"/>
              </a:rPr>
              <a:t>', '</a:t>
            </a:r>
            <a:r>
              <a:rPr lang="zh-CN" altLang="en-US" sz="1200">
                <a:sym typeface="+mn-ea"/>
              </a:rPr>
              <a:t>董素纯</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性别</a:t>
            </a:r>
            <a:r>
              <a:rPr lang="en-US" altLang="zh-CN" sz="1200">
                <a:sym typeface="+mn-ea"/>
              </a:rPr>
              <a:t>', '</a:t>
            </a:r>
            <a:r>
              <a:rPr lang="zh-CN" altLang="en-US" sz="1200">
                <a:sym typeface="+mn-ea"/>
              </a:rPr>
              <a:t>男</a:t>
            </a:r>
            <a:r>
              <a:rPr lang="en-US" altLang="zh-CN" sz="1200">
                <a:sym typeface="+mn-ea"/>
              </a:rPr>
              <a:t>'], ['</a:t>
            </a:r>
            <a:r>
              <a:rPr lang="zh-CN" altLang="en-US" sz="1200">
                <a:sym typeface="+mn-ea"/>
              </a:rPr>
              <a:t>王志安</a:t>
            </a:r>
            <a:r>
              <a:rPr lang="en-US" altLang="zh-CN" sz="1200">
                <a:sym typeface="+mn-ea"/>
              </a:rPr>
              <a:t>', '</a:t>
            </a:r>
            <a:r>
              <a:rPr lang="zh-CN" altLang="en-US" sz="1200">
                <a:sym typeface="+mn-ea"/>
              </a:rPr>
              <a:t>出生日期</a:t>
            </a:r>
            <a:r>
              <a:rPr lang="en-US" altLang="zh-CN" sz="1200">
                <a:sym typeface="+mn-ea"/>
              </a:rPr>
              <a:t>', '1956</a:t>
            </a:r>
            <a:r>
              <a:rPr lang="zh-CN" altLang="en-US" sz="1200">
                <a:sym typeface="+mn-ea"/>
              </a:rPr>
              <a:t>年</a:t>
            </a:r>
            <a:r>
              <a:rPr lang="en-US" altLang="zh-CN" sz="1200">
                <a:sym typeface="+mn-ea"/>
              </a:rPr>
              <a:t>1</a:t>
            </a:r>
            <a:r>
              <a:rPr lang="zh-CN" altLang="en-US" sz="1200">
                <a:sym typeface="+mn-ea"/>
              </a:rPr>
              <a:t>月</a:t>
            </a:r>
            <a:r>
              <a:rPr lang="en-US" altLang="zh-CN" sz="1200">
                <a:sym typeface="+mn-ea"/>
              </a:rPr>
              <a:t>18</a:t>
            </a:r>
            <a:r>
              <a:rPr lang="zh-CN" altLang="en-US" sz="1200">
                <a:sym typeface="+mn-ea"/>
              </a:rPr>
              <a:t>日</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民族</a:t>
            </a:r>
            <a:r>
              <a:rPr lang="en-US" altLang="zh-CN" sz="1200">
                <a:sym typeface="+mn-ea"/>
              </a:rPr>
              <a:t>', '</a:t>
            </a:r>
            <a:r>
              <a:rPr lang="zh-CN" altLang="en-US" sz="1200">
                <a:sym typeface="+mn-ea"/>
              </a:rPr>
              <a:t>回族</a:t>
            </a:r>
            <a:r>
              <a:rPr lang="en-US" altLang="zh-CN" sz="1200">
                <a:sym typeface="+mn-ea"/>
              </a:rPr>
              <a:t>']]</a:t>
            </a:r>
            <a:endParaRPr lang="en-US" altLang="zh-CN"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EDC</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0" name="图片 9"/>
          <p:cNvPicPr>
            <a:picLocks noChangeAspect="1"/>
          </p:cNvPicPr>
          <p:nvPr/>
        </p:nvPicPr>
        <p:blipFill>
          <a:blip r:embed="rId1"/>
          <a:stretch>
            <a:fillRect/>
          </a:stretch>
        </p:blipFill>
        <p:spPr>
          <a:xfrm>
            <a:off x="3393440" y="800735"/>
            <a:ext cx="6459855" cy="2630170"/>
          </a:xfrm>
          <a:prstGeom prst="rect">
            <a:avLst/>
          </a:prstGeom>
        </p:spPr>
      </p:pic>
      <p:pic>
        <p:nvPicPr>
          <p:cNvPr id="4" name="图片 3"/>
          <p:cNvPicPr>
            <a:picLocks noChangeAspect="1"/>
          </p:cNvPicPr>
          <p:nvPr/>
        </p:nvPicPr>
        <p:blipFill>
          <a:blip r:embed="rId2"/>
          <a:stretch>
            <a:fillRect/>
          </a:stretch>
        </p:blipFill>
        <p:spPr>
          <a:xfrm>
            <a:off x="2546350" y="4030345"/>
            <a:ext cx="9645650" cy="1454150"/>
          </a:xfrm>
          <a:prstGeom prst="rect">
            <a:avLst/>
          </a:prstGeom>
        </p:spPr>
      </p:pic>
      <p:sp>
        <p:nvSpPr>
          <p:cNvPr id="6" name="文本框 5"/>
          <p:cNvSpPr txBox="1"/>
          <p:nvPr/>
        </p:nvSpPr>
        <p:spPr>
          <a:xfrm>
            <a:off x="0" y="1440180"/>
            <a:ext cx="3293110" cy="521970"/>
          </a:xfrm>
          <a:prstGeom prst="rect">
            <a:avLst/>
          </a:prstGeom>
          <a:noFill/>
        </p:spPr>
        <p:txBody>
          <a:bodyPr wrap="square" rtlCol="0">
            <a:spAutoFit/>
          </a:bodyPr>
          <a:p>
            <a:r>
              <a:rPr lang="en-US" altLang="zh-CN" sz="1400"/>
              <a:t>fig1. template</a:t>
            </a:r>
            <a:r>
              <a:rPr lang="zh-CN" altLang="en-US" sz="1400"/>
              <a:t>中的</a:t>
            </a:r>
            <a:r>
              <a:rPr lang="en-US" altLang="zh-CN" sz="1400"/>
              <a:t>example</a:t>
            </a:r>
            <a:r>
              <a:rPr lang="zh-CN" altLang="en-US" sz="1400"/>
              <a:t>示例，后续尝试自己手动标几个作为</a:t>
            </a:r>
            <a:r>
              <a:rPr lang="en-US" altLang="zh-CN" sz="1400"/>
              <a:t>few shot</a:t>
            </a:r>
            <a:r>
              <a:rPr lang="zh-CN" altLang="en-US" sz="1400"/>
              <a:t>？</a:t>
            </a:r>
            <a:endParaRPr lang="zh-CN" altLang="en-US" sz="1400"/>
          </a:p>
        </p:txBody>
      </p:sp>
      <p:sp>
        <p:nvSpPr>
          <p:cNvPr id="7" name="文本框 6"/>
          <p:cNvSpPr txBox="1"/>
          <p:nvPr/>
        </p:nvSpPr>
        <p:spPr>
          <a:xfrm>
            <a:off x="0" y="4496435"/>
            <a:ext cx="2546985" cy="521970"/>
          </a:xfrm>
          <a:prstGeom prst="rect">
            <a:avLst/>
          </a:prstGeom>
          <a:noFill/>
        </p:spPr>
        <p:txBody>
          <a:bodyPr wrap="square" rtlCol="0">
            <a:spAutoFit/>
          </a:bodyPr>
          <a:p>
            <a:r>
              <a:rPr lang="en-US" altLang="zh-CN" sz="1400"/>
              <a:t>fig2. qwen3</a:t>
            </a:r>
            <a:r>
              <a:rPr lang="zh-CN" altLang="en-US" sz="1400"/>
              <a:t>针对</a:t>
            </a:r>
            <a:r>
              <a:rPr lang="en-US" altLang="zh-CN" sz="1400"/>
              <a:t>relations</a:t>
            </a:r>
            <a:r>
              <a:rPr lang="zh-CN" altLang="en-US" sz="1400"/>
              <a:t>自动生成的</a:t>
            </a:r>
            <a:r>
              <a:rPr lang="en-US" altLang="zh-CN" sz="1400"/>
              <a:t>definitions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t>法律知识图谱</a:t>
            </a:r>
            <a:r>
              <a:rPr lang="zh-CN" altLang="en-US"/>
              <a:t>调研</a:t>
            </a:r>
            <a:endParaRPr lang="zh-CN" altLang="en-US"/>
          </a:p>
        </p:txBody>
      </p:sp>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罪名法务知识图谱</a:t>
            </a:r>
            <a:endParaRPr lang="zh-CN" altLang="en-US" sz="1600" b="1" i="0">
              <a:solidFill>
                <a:srgbClr val="000000"/>
              </a:solidFill>
              <a:latin typeface="Inter"/>
              <a:ea typeface="Inter"/>
            </a:endParaRPr>
          </a:p>
        </p:txBody>
      </p:sp>
      <p:pic>
        <p:nvPicPr>
          <p:cNvPr id="7" name="图片 6"/>
          <p:cNvPicPr>
            <a:picLocks noChangeAspect="1"/>
          </p:cNvPicPr>
          <p:nvPr/>
        </p:nvPicPr>
        <p:blipFill>
          <a:blip r:embed="rId1"/>
          <a:stretch>
            <a:fillRect/>
          </a:stretch>
        </p:blipFill>
        <p:spPr>
          <a:xfrm>
            <a:off x="2049780" y="889000"/>
            <a:ext cx="10086975" cy="1780540"/>
          </a:xfrm>
          <a:prstGeom prst="rect">
            <a:avLst/>
          </a:prstGeom>
        </p:spPr>
      </p:pic>
      <p:sp>
        <p:nvSpPr>
          <p:cNvPr id="9" name="文本框 8"/>
          <p:cNvSpPr txBox="1"/>
          <p:nvPr/>
        </p:nvSpPr>
        <p:spPr>
          <a:xfrm>
            <a:off x="288925" y="2113915"/>
            <a:ext cx="1577975" cy="245110"/>
          </a:xfrm>
          <a:prstGeom prst="rect">
            <a:avLst/>
          </a:prstGeom>
          <a:noFill/>
        </p:spPr>
        <p:txBody>
          <a:bodyPr wrap="square" rtlCol="0">
            <a:spAutoFit/>
          </a:bodyPr>
          <a:p>
            <a:r>
              <a:rPr lang="en-US" altLang="zh-CN" sz="1000"/>
              <a:t>github star1.5k</a:t>
            </a:r>
            <a:endParaRPr lang="en-US" altLang="zh-CN" sz="1000"/>
          </a:p>
        </p:txBody>
      </p:sp>
      <p:sp>
        <p:nvSpPr>
          <p:cNvPr id="11" name="文本框 10"/>
          <p:cNvSpPr txBox="1"/>
          <p:nvPr/>
        </p:nvSpPr>
        <p:spPr>
          <a:xfrm>
            <a:off x="106680" y="4600575"/>
            <a:ext cx="1943100" cy="337820"/>
          </a:xfrm>
          <a:prstGeom prst="rect">
            <a:avLst/>
          </a:prstGeom>
        </p:spPr>
        <p:txBody>
          <a:bodyPr>
            <a:noAutofit/>
          </a:bodyPr>
          <a:p>
            <a:pPr marL="0" indent="0" algn="l">
              <a:lnSpc>
                <a:spcPts val="1400"/>
              </a:lnSpc>
            </a:pPr>
            <a:endParaRPr lang="en-US" altLang="zh-CN" sz="1600" b="1" i="0">
              <a:solidFill>
                <a:srgbClr val="000000"/>
              </a:solidFill>
              <a:latin typeface="Inter"/>
              <a:ea typeface="Inter"/>
            </a:endParaRPr>
          </a:p>
        </p:txBody>
      </p:sp>
      <p:sp>
        <p:nvSpPr>
          <p:cNvPr id="12" name="文本框 11"/>
          <p:cNvSpPr txBox="1"/>
          <p:nvPr/>
        </p:nvSpPr>
        <p:spPr>
          <a:xfrm>
            <a:off x="233680" y="442404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法律条文</a:t>
            </a:r>
            <a:r>
              <a:rPr lang="zh-CN" altLang="en-US" sz="1600" b="1" i="0">
                <a:solidFill>
                  <a:srgbClr val="000000"/>
                </a:solidFill>
                <a:latin typeface="Inter"/>
                <a:ea typeface="Inter"/>
              </a:rPr>
              <a:t>图谱</a:t>
            </a:r>
            <a:endParaRPr lang="zh-CN" altLang="en-US" sz="1600" b="1" i="0">
              <a:solidFill>
                <a:srgbClr val="000000"/>
              </a:solidFill>
              <a:latin typeface="Inter"/>
              <a:ea typeface="Inter"/>
            </a:endParaRPr>
          </a:p>
        </p:txBody>
      </p:sp>
      <p:pic>
        <p:nvPicPr>
          <p:cNvPr id="13" name="图片 12"/>
          <p:cNvPicPr>
            <a:picLocks noChangeAspect="1"/>
          </p:cNvPicPr>
          <p:nvPr/>
        </p:nvPicPr>
        <p:blipFill>
          <a:blip r:embed="rId2"/>
          <a:stretch>
            <a:fillRect/>
          </a:stretch>
        </p:blipFill>
        <p:spPr>
          <a:xfrm>
            <a:off x="2047875" y="3429000"/>
            <a:ext cx="7105650" cy="2203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10" name="图片 9"/>
          <p:cNvPicPr>
            <a:picLocks noChangeAspect="1"/>
          </p:cNvPicPr>
          <p:nvPr/>
        </p:nvPicPr>
        <p:blipFill>
          <a:blip r:embed="rId2"/>
          <a:stretch>
            <a:fillRect/>
          </a:stretch>
        </p:blipFill>
        <p:spPr>
          <a:xfrm>
            <a:off x="3253740" y="760095"/>
            <a:ext cx="3361690" cy="5638165"/>
          </a:xfrm>
          <a:prstGeom prst="rect">
            <a:avLst/>
          </a:prstGeom>
        </p:spPr>
      </p:pic>
      <p:sp>
        <p:nvSpPr>
          <p:cNvPr id="11" name="文本框 10"/>
          <p:cNvSpPr txBox="1"/>
          <p:nvPr/>
        </p:nvSpPr>
        <p:spPr>
          <a:xfrm>
            <a:off x="866775" y="864870"/>
            <a:ext cx="2867660" cy="337185"/>
          </a:xfrm>
          <a:prstGeom prst="rect">
            <a:avLst/>
          </a:prstGeom>
          <a:noFill/>
        </p:spPr>
        <p:txBody>
          <a:bodyPr wrap="square" rtlCol="0">
            <a:spAutoFit/>
          </a:bodyPr>
          <a:p>
            <a:r>
              <a:rPr lang="zh-CN" altLang="en-US" sz="1600"/>
              <a:t>在下游任务中的</a:t>
            </a:r>
            <a:r>
              <a:rPr lang="zh-CN" altLang="en-US" sz="1600">
                <a:sym typeface="+mn-ea"/>
              </a:rPr>
              <a:t>对比实验</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900555" y="800735"/>
            <a:ext cx="5673090" cy="4815840"/>
          </a:xfrm>
          <a:prstGeom prst="rect">
            <a:avLst/>
          </a:prstGeom>
        </p:spPr>
      </p:pic>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知识图谱</a:t>
            </a:r>
            <a:endParaRPr lang="zh-CN" altLang="en-US" sz="1600" b="1" i="0">
              <a:solidFill>
                <a:srgbClr val="000000"/>
              </a:solidFill>
              <a:latin typeface="Inter"/>
              <a:ea typeface="Inter"/>
            </a:endParaRPr>
          </a:p>
        </p:txBody>
      </p:sp>
      <p:pic>
        <p:nvPicPr>
          <p:cNvPr id="6" name="图片 5"/>
          <p:cNvPicPr>
            <a:picLocks noChangeAspect="1"/>
          </p:cNvPicPr>
          <p:nvPr/>
        </p:nvPicPr>
        <p:blipFill>
          <a:blip r:embed="rId2"/>
          <a:stretch>
            <a:fillRect/>
          </a:stretch>
        </p:blipFill>
        <p:spPr>
          <a:xfrm>
            <a:off x="7573645" y="800735"/>
            <a:ext cx="4453890" cy="3891915"/>
          </a:xfrm>
          <a:prstGeom prst="rect">
            <a:avLst/>
          </a:prstGeom>
        </p:spPr>
      </p:pic>
      <p:sp>
        <p:nvSpPr>
          <p:cNvPr id="7" name="文本框 6"/>
          <p:cNvSpPr txBox="1"/>
          <p:nvPr/>
        </p:nvSpPr>
        <p:spPr>
          <a:xfrm>
            <a:off x="8456295" y="5000625"/>
            <a:ext cx="2588260" cy="521970"/>
          </a:xfrm>
          <a:prstGeom prst="rect">
            <a:avLst/>
          </a:prstGeom>
          <a:noFill/>
        </p:spPr>
        <p:txBody>
          <a:bodyPr wrap="square" rtlCol="0">
            <a:spAutoFit/>
          </a:bodyPr>
          <a:p>
            <a:r>
              <a:rPr lang="en-US" altLang="zh-CN" sz="1400"/>
              <a:t>EW:</a:t>
            </a:r>
            <a:r>
              <a:rPr lang="zh-CN" altLang="en-US" sz="1400"/>
              <a:t>包含关系</a:t>
            </a:r>
            <a:endParaRPr lang="zh-CN" altLang="en-US" sz="1400"/>
          </a:p>
          <a:p>
            <a:r>
              <a:rPr lang="en-US" altLang="zh-CN" sz="1400"/>
              <a:t>CW:</a:t>
            </a:r>
            <a:r>
              <a:rPr lang="zh-CN" altLang="en-US" sz="1400"/>
              <a:t>并列关系</a:t>
            </a:r>
            <a:endParaRPr lang="zh-CN" altLang="en-US" sz="1400"/>
          </a:p>
        </p:txBody>
      </p:sp>
      <p:sp>
        <p:nvSpPr>
          <p:cNvPr id="8" name="文本框 7"/>
          <p:cNvSpPr txBox="1"/>
          <p:nvPr/>
        </p:nvSpPr>
        <p:spPr>
          <a:xfrm>
            <a:off x="500380" y="5908675"/>
            <a:ext cx="10245725" cy="275590"/>
          </a:xfrm>
          <a:prstGeom prst="rect">
            <a:avLst/>
          </a:prstGeom>
          <a:noFill/>
        </p:spPr>
        <p:txBody>
          <a:bodyPr wrap="square" rtlCol="0">
            <a:spAutoFit/>
          </a:bodyPr>
          <a:p>
            <a:r>
              <a:rPr lang="zh-CN" altLang="en-US" sz="1200"/>
              <a:t>中南财大基于中华人民共和国刑法典构建的知识图谱，由领域专家定义</a:t>
            </a:r>
            <a:r>
              <a:rPr lang="en-US" altLang="zh-CN" sz="1200"/>
              <a:t>schema,</a:t>
            </a:r>
            <a:r>
              <a:rPr lang="zh-CN" altLang="en-US" sz="1200"/>
              <a:t>构建的法律知识图谱</a:t>
            </a:r>
            <a:r>
              <a:rPr lang="zh-CN" altLang="en-US" sz="1000"/>
              <a:t>（文中：目前法律领域尚无统一的知识图谱结构标准）</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838325" y="1526540"/>
            <a:ext cx="4854575" cy="3167380"/>
          </a:xfrm>
          <a:prstGeom prst="rect">
            <a:avLst/>
          </a:prstGeom>
        </p:spPr>
      </p:pic>
      <p:pic>
        <p:nvPicPr>
          <p:cNvPr id="6" name="图片 5"/>
          <p:cNvPicPr>
            <a:picLocks noChangeAspect="1"/>
          </p:cNvPicPr>
          <p:nvPr/>
        </p:nvPicPr>
        <p:blipFill>
          <a:blip r:embed="rId2"/>
          <a:stretch>
            <a:fillRect/>
          </a:stretch>
        </p:blipFill>
        <p:spPr>
          <a:xfrm>
            <a:off x="6631940" y="1526540"/>
            <a:ext cx="5293360" cy="2908300"/>
          </a:xfrm>
          <a:prstGeom prst="rect">
            <a:avLst/>
          </a:prstGeom>
        </p:spPr>
      </p:pic>
      <p:sp>
        <p:nvSpPr>
          <p:cNvPr id="4" name="文本框 3"/>
          <p:cNvSpPr txBox="1"/>
          <p:nvPr/>
        </p:nvSpPr>
        <p:spPr>
          <a:xfrm>
            <a:off x="4589780" y="915035"/>
            <a:ext cx="6566535" cy="275590"/>
          </a:xfrm>
          <a:prstGeom prst="rect">
            <a:avLst/>
          </a:prstGeom>
          <a:noFill/>
        </p:spPr>
        <p:txBody>
          <a:bodyPr wrap="square" rtlCol="0">
            <a:spAutoFit/>
          </a:bodyPr>
          <a:p>
            <a:r>
              <a:rPr lang="zh-CN" altLang="en-US" sz="1200"/>
              <a:t>手工定义的</a:t>
            </a:r>
            <a:r>
              <a:rPr lang="en-US" altLang="zh-CN" sz="1200"/>
              <a:t>schema</a:t>
            </a:r>
            <a:r>
              <a:rPr lang="zh-CN" altLang="en-US" sz="1200"/>
              <a:t>，</a:t>
            </a:r>
            <a:r>
              <a:rPr lang="zh-CN" altLang="en-US" sz="1200"/>
              <a:t>包括法条、案由、指控原因、法院认定等等</a:t>
            </a:r>
            <a:endParaRPr lang="zh-CN" altLang="en-US" sz="1200"/>
          </a:p>
        </p:txBody>
      </p:sp>
      <p:sp>
        <p:nvSpPr>
          <p:cNvPr id="7" name="文本框 6"/>
          <p:cNvSpPr txBox="1"/>
          <p:nvPr/>
        </p:nvSpPr>
        <p:spPr>
          <a:xfrm>
            <a:off x="1369695" y="4972685"/>
            <a:ext cx="7013575" cy="275590"/>
          </a:xfrm>
          <a:prstGeom prst="rect">
            <a:avLst/>
          </a:prstGeom>
          <a:noFill/>
        </p:spPr>
        <p:txBody>
          <a:bodyPr wrap="square" rtlCol="0">
            <a:spAutoFit/>
          </a:bodyPr>
          <a:p>
            <a:r>
              <a:rPr lang="zh-CN" altLang="en-US" sz="1200">
                <a:sym typeface="+mn-ea"/>
              </a:rPr>
              <a:t>上交大：从法律判决书中抽取知识图谱，图构建是手工定义</a:t>
            </a:r>
            <a:r>
              <a:rPr lang="en-US" altLang="zh-CN" sz="1200">
                <a:sym typeface="+mn-ea"/>
              </a:rPr>
              <a:t>schema</a:t>
            </a:r>
            <a:r>
              <a:rPr lang="zh-CN" altLang="en-US" sz="1200">
                <a:sym typeface="+mn-ea"/>
              </a:rPr>
              <a:t>，定义的实体、关系类别不多</a:t>
            </a:r>
            <a:endParaRPr lang="zh-CN" altLang="en-US" sz="1200"/>
          </a:p>
        </p:txBody>
      </p:sp>
      <p:sp>
        <p:nvSpPr>
          <p:cNvPr id="8" name="文本框 7"/>
          <p:cNvSpPr txBox="1"/>
          <p:nvPr/>
        </p:nvSpPr>
        <p:spPr>
          <a:xfrm>
            <a:off x="0" y="2151380"/>
            <a:ext cx="1939925"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文书知识图谱</a:t>
            </a:r>
            <a:endParaRPr lang="zh-CN" altLang="en-US" sz="1600" b="1" i="0">
              <a:solidFill>
                <a:srgbClr val="000000"/>
              </a:solidFill>
              <a:latin typeface="Inter"/>
              <a:ea typeface="Inter"/>
            </a:endParaRPr>
          </a:p>
        </p:txBody>
      </p:sp>
      <p:sp>
        <p:nvSpPr>
          <p:cNvPr id="9" name="文本框 8"/>
          <p:cNvSpPr txBox="1"/>
          <p:nvPr/>
        </p:nvSpPr>
        <p:spPr>
          <a:xfrm>
            <a:off x="2924175" y="5619750"/>
            <a:ext cx="8063865" cy="645160"/>
          </a:xfrm>
          <a:prstGeom prst="rect">
            <a:avLst/>
          </a:prstGeom>
          <a:noFill/>
        </p:spPr>
        <p:txBody>
          <a:bodyPr wrap="square" rtlCol="0">
            <a:spAutoFit/>
          </a:bodyPr>
          <a:p>
            <a:r>
              <a:rPr lang="zh-CN" altLang="en-US" sz="1200"/>
              <a:t>国内</a:t>
            </a:r>
            <a:r>
              <a:rPr lang="zh-CN" altLang="en-US" sz="1200">
                <a:sym typeface="+mn-ea"/>
              </a:rPr>
              <a:t>法律文书知识图谱，有相关工作，也有已经落地使用的，但是未开源，相关信息较少</a:t>
            </a:r>
            <a:endParaRPr lang="zh-CN" altLang="en-US" sz="1200">
              <a:sym typeface="+mn-ea"/>
            </a:endParaRPr>
          </a:p>
          <a:p>
            <a:endParaRPr lang="zh-CN" altLang="en-US" sz="1200"/>
          </a:p>
          <a:p>
            <a:r>
              <a:rPr lang="zh-CN" altLang="en-US" sz="1200"/>
              <a:t>国外（法国、越南、</a:t>
            </a:r>
            <a:r>
              <a:rPr lang="zh-CN" altLang="en-US" sz="1200">
                <a:solidFill>
                  <a:srgbClr val="FF0000"/>
                </a:solidFill>
              </a:rPr>
              <a:t>印度</a:t>
            </a:r>
            <a:r>
              <a:rPr lang="zh-CN" altLang="en-US" sz="1200"/>
              <a:t>）法律文书知识图谱</a:t>
            </a:r>
            <a:r>
              <a:rPr lang="en-US" altLang="zh-CN" sz="1200"/>
              <a:t>:</a:t>
            </a:r>
            <a:r>
              <a:rPr lang="zh-CN" altLang="en-US" sz="1200"/>
              <a:t>文书格式、内容差异大</a:t>
            </a:r>
            <a:endParaRPr lang="zh-CN" altLang="en-US" sz="1200"/>
          </a:p>
        </p:txBody>
      </p:sp>
      <p:sp>
        <p:nvSpPr>
          <p:cNvPr id="10" name="矩形 9"/>
          <p:cNvSpPr/>
          <p:nvPr/>
        </p:nvSpPr>
        <p:spPr>
          <a:xfrm>
            <a:off x="327025" y="5379720"/>
            <a:ext cx="11012170" cy="1125220"/>
          </a:xfrm>
          <a:prstGeom prst="rect">
            <a:avLst/>
          </a:prstGeom>
          <a:ln w="12700" cmpd="sng">
            <a:solidFill>
              <a:srgbClr val="768394"/>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1176655" y="5758180"/>
            <a:ext cx="763270" cy="368300"/>
          </a:xfrm>
          <a:prstGeom prst="rect">
            <a:avLst/>
          </a:prstGeom>
          <a:noFill/>
        </p:spPr>
        <p:txBody>
          <a:bodyPr wrap="square" rtlCol="0">
            <a:spAutoFit/>
          </a:bodyPr>
          <a:p>
            <a:r>
              <a:rPr lang="zh-CN" altLang="en-US"/>
              <a:t>总结</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571500" y="762635"/>
            <a:ext cx="10762615" cy="645160"/>
          </a:xfrm>
          <a:prstGeom prst="rect">
            <a:avLst/>
          </a:prstGeom>
          <a:noFill/>
        </p:spPr>
        <p:txBody>
          <a:bodyPr wrap="square" rtlCol="0">
            <a:spAutoFit/>
          </a:bodyPr>
          <a:p>
            <a:r>
              <a:rPr lang="zh-CN" altLang="en-US" sz="1200"/>
              <a:t>构建方式：以人（文书中出现的所有人名）、机构（法院、律师所等）为主体，构建以主体作为三元组的头，实体</a:t>
            </a:r>
            <a:r>
              <a:rPr lang="en-US" altLang="zh-CN" sz="1200"/>
              <a:t>/</a:t>
            </a:r>
            <a:r>
              <a:rPr lang="zh-CN" altLang="en-US" sz="1200"/>
              <a:t>事件作为三元组的尾的知识图谱（没有限定实体的类别只能是人</a:t>
            </a:r>
            <a:r>
              <a:rPr lang="en-US" altLang="zh-CN" sz="1200"/>
              <a:t>/</a:t>
            </a:r>
            <a:r>
              <a:rPr lang="zh-CN" altLang="en-US" sz="1200">
                <a:sym typeface="+mn-ea"/>
              </a:rPr>
              <a:t>机构</a:t>
            </a:r>
            <a:r>
              <a:rPr lang="zh-CN" altLang="en-US" sz="1200"/>
              <a:t>，而是以</a:t>
            </a:r>
            <a:r>
              <a:rPr lang="en-US" altLang="zh-CN" sz="1200"/>
              <a:t>  </a:t>
            </a:r>
            <a:r>
              <a:rPr lang="zh-CN" altLang="en-US" sz="1200">
                <a:sym typeface="+mn-ea"/>
              </a:rPr>
              <a:t>人</a:t>
            </a:r>
            <a:r>
              <a:rPr lang="en-US" altLang="zh-CN" sz="1200">
                <a:sym typeface="+mn-ea"/>
              </a:rPr>
              <a:t>/</a:t>
            </a:r>
            <a:r>
              <a:rPr lang="zh-CN" altLang="en-US" sz="1200">
                <a:sym typeface="+mn-ea"/>
              </a:rPr>
              <a:t>机构</a:t>
            </a:r>
            <a:r>
              <a:rPr lang="en-US" altLang="zh-CN" sz="1200">
                <a:sym typeface="+mn-ea"/>
              </a:rPr>
              <a:t> </a:t>
            </a:r>
            <a:r>
              <a:rPr lang="zh-CN" altLang="en-US" sz="1200">
                <a:sym typeface="+mn-ea"/>
              </a:rPr>
              <a:t>的维度划分文本片段，并从文本片段中抽取三元组</a:t>
            </a:r>
            <a:r>
              <a:rPr lang="zh-CN" altLang="en-US" sz="1200"/>
              <a:t>）</a:t>
            </a:r>
            <a:endParaRPr lang="zh-CN" altLang="en-US" sz="1200"/>
          </a:p>
          <a:p>
            <a:r>
              <a:rPr lang="en-US" altLang="zh-CN" sz="1200">
                <a:solidFill>
                  <a:srgbClr val="FF0000"/>
                </a:solidFill>
              </a:rPr>
              <a:t>stage1</a:t>
            </a:r>
            <a:r>
              <a:rPr lang="en-US" altLang="zh-CN" sz="1200"/>
              <a:t> </a:t>
            </a:r>
            <a:r>
              <a:rPr lang="zh-CN" altLang="en-US" sz="1200"/>
              <a:t>先围绕主体划分各自的语料集</a:t>
            </a:r>
            <a:r>
              <a:rPr lang="en-US" altLang="zh-CN" sz="1200"/>
              <a:t>    --&gt;  </a:t>
            </a:r>
            <a:r>
              <a:rPr lang="en-US" altLang="zh-CN" sz="1200">
                <a:solidFill>
                  <a:srgbClr val="FF0000"/>
                </a:solidFill>
                <a:sym typeface="+mn-ea"/>
              </a:rPr>
              <a:t>stage2  </a:t>
            </a:r>
            <a:r>
              <a:rPr lang="zh-CN" altLang="en-US" sz="1200">
                <a:sym typeface="+mn-ea"/>
              </a:rPr>
              <a:t>对每个主体的每个文本段逐个提取里面的三元组</a:t>
            </a:r>
            <a:r>
              <a:rPr lang="en-US" altLang="zh-CN" sz="1200">
                <a:sym typeface="+mn-ea"/>
              </a:rPr>
              <a:t>    --&gt;   </a:t>
            </a:r>
            <a:r>
              <a:rPr lang="en-US" altLang="zh-CN" sz="1200">
                <a:solidFill>
                  <a:srgbClr val="FF0000"/>
                </a:solidFill>
                <a:sym typeface="+mn-ea"/>
              </a:rPr>
              <a:t>stage3</a:t>
            </a:r>
            <a:r>
              <a:rPr lang="en-US" altLang="zh-CN" sz="1200">
                <a:sym typeface="+mn-ea"/>
              </a:rPr>
              <a:t>  </a:t>
            </a:r>
            <a:r>
              <a:rPr lang="zh-CN" altLang="en-US" sz="1200">
                <a:sym typeface="+mn-ea"/>
              </a:rPr>
              <a:t>模式归纳，三元组</a:t>
            </a:r>
            <a:r>
              <a:rPr lang="zh-CN" altLang="en-US" sz="1200">
                <a:sym typeface="+mn-ea"/>
              </a:rPr>
              <a:t>去重</a:t>
            </a:r>
            <a:endParaRPr lang="zh-CN" altLang="en-US" sz="1200">
              <a:sym typeface="+mn-ea"/>
            </a:endParaRPr>
          </a:p>
        </p:txBody>
      </p:sp>
      <p:pic>
        <p:nvPicPr>
          <p:cNvPr id="7" name="图片 6"/>
          <p:cNvPicPr>
            <a:picLocks noChangeAspect="1"/>
          </p:cNvPicPr>
          <p:nvPr/>
        </p:nvPicPr>
        <p:blipFill>
          <a:blip r:embed="rId1"/>
          <a:stretch>
            <a:fillRect/>
          </a:stretch>
        </p:blipFill>
        <p:spPr>
          <a:xfrm>
            <a:off x="432435" y="2003425"/>
            <a:ext cx="6951980" cy="4050030"/>
          </a:xfrm>
          <a:prstGeom prst="rect">
            <a:avLst/>
          </a:prstGeom>
        </p:spPr>
      </p:pic>
      <p:sp>
        <p:nvSpPr>
          <p:cNvPr id="8" name="文本框 7"/>
          <p:cNvSpPr txBox="1"/>
          <p:nvPr/>
        </p:nvSpPr>
        <p:spPr>
          <a:xfrm>
            <a:off x="1095375" y="1529715"/>
            <a:ext cx="3716655" cy="306705"/>
          </a:xfrm>
          <a:prstGeom prst="rect">
            <a:avLst/>
          </a:prstGeom>
          <a:noFill/>
        </p:spPr>
        <p:txBody>
          <a:bodyPr wrap="square" rtlCol="0">
            <a:spAutoFit/>
          </a:bodyPr>
          <a:p>
            <a:r>
              <a:rPr lang="en-US" altLang="zh-CN" sz="1400"/>
              <a:t>stage1:</a:t>
            </a:r>
            <a:r>
              <a:rPr lang="zh-CN" altLang="en-US" sz="1400"/>
              <a:t>主体相关文本提取</a:t>
            </a:r>
            <a:endParaRPr lang="zh-CN" altLang="en-US" sz="1400"/>
          </a:p>
        </p:txBody>
      </p:sp>
      <p:sp>
        <p:nvSpPr>
          <p:cNvPr id="9" name="文本框 8"/>
          <p:cNvSpPr txBox="1"/>
          <p:nvPr/>
        </p:nvSpPr>
        <p:spPr>
          <a:xfrm>
            <a:off x="7717155" y="2003425"/>
            <a:ext cx="3956685" cy="2122805"/>
          </a:xfrm>
          <a:prstGeom prst="rect">
            <a:avLst/>
          </a:prstGeom>
          <a:noFill/>
        </p:spPr>
        <p:txBody>
          <a:bodyPr wrap="square" rtlCol="0">
            <a:spAutoFit/>
          </a:bodyPr>
          <a:p>
            <a:r>
              <a:rPr lang="en-US" altLang="zh-CN" sz="1200"/>
              <a:t>Q1:</a:t>
            </a:r>
            <a:r>
              <a:rPr lang="zh-CN" altLang="en-US" sz="1200"/>
              <a:t>主观表述是否不能用于构建三元组？是否只有法院的表述才能构建三元组（见</a:t>
            </a:r>
            <a:r>
              <a:rPr lang="zh-CN" altLang="en-US" sz="1200"/>
              <a:t>下一页）</a:t>
            </a:r>
            <a:endParaRPr lang="zh-CN" altLang="en-US" sz="1200"/>
          </a:p>
          <a:p>
            <a:endParaRPr lang="zh-CN" altLang="en-US" sz="1200"/>
          </a:p>
          <a:p>
            <a:r>
              <a:rPr lang="en-US" altLang="zh-CN" sz="1200"/>
              <a:t>     --</a:t>
            </a:r>
            <a:r>
              <a:rPr lang="zh-CN" altLang="en-US" sz="1200"/>
              <a:t>对于主观表述</a:t>
            </a:r>
            <a:r>
              <a:rPr lang="en-US" altLang="zh-CN" sz="1200"/>
              <a:t>,</a:t>
            </a:r>
            <a:r>
              <a:rPr lang="zh-CN" altLang="en-US" sz="1200"/>
              <a:t>构建主体</a:t>
            </a:r>
            <a:r>
              <a:rPr lang="en-US" altLang="zh-CN" sz="1200"/>
              <a:t>-</a:t>
            </a:r>
            <a:r>
              <a:rPr lang="zh-CN" altLang="en-US" sz="1200"/>
              <a:t>观点的三元组</a:t>
            </a:r>
            <a:endParaRPr lang="zh-CN" altLang="en-US" sz="1200"/>
          </a:p>
          <a:p>
            <a:endParaRPr lang="zh-CN" altLang="en-US" sz="1200"/>
          </a:p>
          <a:p>
            <a:endParaRPr lang="zh-CN" altLang="en-US" sz="1200"/>
          </a:p>
          <a:p>
            <a:endParaRPr lang="zh-CN" altLang="en-US" sz="1200"/>
          </a:p>
          <a:p>
            <a:endParaRPr lang="zh-CN" altLang="en-US" sz="1200"/>
          </a:p>
          <a:p>
            <a:r>
              <a:rPr lang="en-US" altLang="zh-CN" sz="1200"/>
              <a:t>Q2:</a:t>
            </a:r>
            <a:r>
              <a:rPr lang="zh-CN" altLang="en-US" sz="1200"/>
              <a:t>法律相关的内容（比如</a:t>
            </a:r>
            <a:r>
              <a:rPr lang="zh-CN" altLang="en-US" sz="1200">
                <a:solidFill>
                  <a:srgbClr val="FF0000"/>
                </a:solidFill>
              </a:rPr>
              <a:t>文中的法条司法解释</a:t>
            </a:r>
            <a:r>
              <a:rPr lang="en-US" altLang="zh-CN" sz="1200"/>
              <a:t>、</a:t>
            </a:r>
            <a:r>
              <a:rPr lang="en-US" altLang="zh-CN" sz="1200">
                <a:solidFill>
                  <a:srgbClr val="FF0000"/>
                </a:solidFill>
              </a:rPr>
              <a:t>判决书最后面附上的法条解释</a:t>
            </a:r>
            <a:r>
              <a:rPr lang="zh-CN" altLang="en-US" sz="1200"/>
              <a:t>），我将其全部丢到了一个语料集中，对这部分单独的规则（</a:t>
            </a:r>
            <a:r>
              <a:rPr lang="en-US" altLang="zh-CN" sz="1200"/>
              <a:t>stage2</a:t>
            </a:r>
            <a:r>
              <a:rPr lang="zh-CN" altLang="en-US" sz="1200"/>
              <a:t>中</a:t>
            </a:r>
            <a:r>
              <a:rPr lang="zh-CN" altLang="en-US" sz="1200"/>
              <a:t>处理）</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8430" y="1379220"/>
            <a:ext cx="11568430" cy="3425190"/>
          </a:xfrm>
          <a:prstGeom prst="rect">
            <a:avLst/>
          </a:prstGeom>
        </p:spPr>
      </p:pic>
      <p:sp>
        <p:nvSpPr>
          <p:cNvPr id="5" name="文本框 4"/>
          <p:cNvSpPr txBox="1"/>
          <p:nvPr/>
        </p:nvSpPr>
        <p:spPr>
          <a:xfrm>
            <a:off x="826135" y="5156835"/>
            <a:ext cx="10539730" cy="306705"/>
          </a:xfrm>
          <a:prstGeom prst="rect">
            <a:avLst/>
          </a:prstGeom>
          <a:noFill/>
        </p:spPr>
        <p:txBody>
          <a:bodyPr wrap="square" rtlCol="0">
            <a:spAutoFit/>
          </a:bodyPr>
          <a:p>
            <a:r>
              <a:rPr lang="zh-CN" altLang="en-US" sz="1400"/>
              <a:t>原被告表述，不一定就是事实，并未得到法院认定。如果只有法院认定的才能作为事实构建图谱，则这部分需要区分并作特殊</a:t>
            </a:r>
            <a:r>
              <a:rPr lang="zh-CN" altLang="en-US" sz="1400"/>
              <a:t>处理</a:t>
            </a:r>
            <a:endParaRPr lang="zh-CN" altLang="en-US" sz="1400"/>
          </a:p>
        </p:txBody>
      </p:sp>
      <p:sp>
        <p:nvSpPr>
          <p:cNvPr id="10" name="文本框 9"/>
          <p:cNvSpPr txBox="1"/>
          <p:nvPr/>
        </p:nvSpPr>
        <p:spPr>
          <a:xfrm>
            <a:off x="4970780" y="95186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what is </a:t>
            </a:r>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truth?</a:t>
            </a:r>
            <a:endPar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8" name="图片 7"/>
          <p:cNvPicPr>
            <a:picLocks noChangeAspect="1"/>
          </p:cNvPicPr>
          <p:nvPr/>
        </p:nvPicPr>
        <p:blipFill>
          <a:blip r:embed="rId1"/>
          <a:stretch>
            <a:fillRect/>
          </a:stretch>
        </p:blipFill>
        <p:spPr>
          <a:xfrm>
            <a:off x="127000" y="2686685"/>
            <a:ext cx="11791950" cy="1873250"/>
          </a:xfrm>
          <a:prstGeom prst="rect">
            <a:avLst/>
          </a:prstGeom>
        </p:spPr>
      </p:pic>
      <p:pic>
        <p:nvPicPr>
          <p:cNvPr id="9" name="图片 8"/>
          <p:cNvPicPr>
            <a:picLocks noChangeAspect="1"/>
          </p:cNvPicPr>
          <p:nvPr/>
        </p:nvPicPr>
        <p:blipFill>
          <a:blip r:embed="rId2"/>
          <a:stretch>
            <a:fillRect/>
          </a:stretch>
        </p:blipFill>
        <p:spPr>
          <a:xfrm>
            <a:off x="127000" y="800735"/>
            <a:ext cx="11938000" cy="1758950"/>
          </a:xfrm>
          <a:prstGeom prst="rect">
            <a:avLst/>
          </a:prstGeom>
        </p:spPr>
      </p:pic>
      <p:sp>
        <p:nvSpPr>
          <p:cNvPr id="10" name="文本框 9"/>
          <p:cNvSpPr txBox="1"/>
          <p:nvPr/>
        </p:nvSpPr>
        <p:spPr>
          <a:xfrm>
            <a:off x="5325745" y="52514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few shot </a:t>
            </a:r>
            <a:r>
              <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样例</a:t>
            </a:r>
            <a:endPar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127000" y="4559935"/>
            <a:ext cx="11717655" cy="2217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main idea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0" y="1733550"/>
            <a:ext cx="2481580" cy="3004185"/>
          </a:xfrm>
          <a:prstGeom prst="rect">
            <a:avLst/>
          </a:prstGeom>
        </p:spPr>
      </p:pic>
      <p:cxnSp>
        <p:nvCxnSpPr>
          <p:cNvPr id="7" name="直接箭头连接符 6"/>
          <p:cNvCxnSpPr/>
          <p:nvPr/>
        </p:nvCxnSpPr>
        <p:spPr>
          <a:xfrm flipV="1">
            <a:off x="2558415" y="3231515"/>
            <a:ext cx="62293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2"/>
          <a:stretch>
            <a:fillRect/>
          </a:stretch>
        </p:blipFill>
        <p:spPr>
          <a:xfrm>
            <a:off x="3181350" y="1024890"/>
            <a:ext cx="8906510" cy="3246120"/>
          </a:xfrm>
          <a:prstGeom prst="rect">
            <a:avLst/>
          </a:prstGeom>
        </p:spPr>
      </p:pic>
      <p:sp>
        <p:nvSpPr>
          <p:cNvPr id="9" name="文本框 8"/>
          <p:cNvSpPr txBox="1"/>
          <p:nvPr/>
        </p:nvSpPr>
        <p:spPr>
          <a:xfrm>
            <a:off x="679450" y="5746750"/>
            <a:ext cx="11282680" cy="829945"/>
          </a:xfrm>
          <a:prstGeom prst="rect">
            <a:avLst/>
          </a:prstGeom>
          <a:noFill/>
        </p:spPr>
        <p:txBody>
          <a:bodyPr wrap="square" rtlCol="0">
            <a:spAutoFit/>
          </a:bodyPr>
          <a:p>
            <a:r>
              <a:rPr lang="zh-CN" altLang="en-US" sz="1200"/>
              <a:t>文本分组阶段，同一段文字会出现在不同的主体对应的语料集合中，然后抽取时以各自的主体作为</a:t>
            </a:r>
            <a:r>
              <a:rPr lang="en-US" altLang="zh-CN" sz="1200"/>
              <a:t>head</a:t>
            </a:r>
            <a:r>
              <a:rPr lang="zh-CN" altLang="en-US" sz="1200"/>
              <a:t>抽取。这里会出现冗余（比如</a:t>
            </a:r>
            <a:r>
              <a:rPr lang="en-US" altLang="zh-CN" sz="1200"/>
              <a:t>A-&gt;B</a:t>
            </a:r>
            <a:r>
              <a:rPr lang="zh-CN" altLang="en-US" sz="1200"/>
              <a:t>与</a:t>
            </a:r>
            <a:r>
              <a:rPr lang="en-US" altLang="zh-CN" sz="1200"/>
              <a:t>B-&gt;A</a:t>
            </a:r>
            <a:r>
              <a:rPr lang="zh-CN" altLang="en-US" sz="1200"/>
              <a:t>都抽取了），可以通过向量相似度</a:t>
            </a:r>
            <a:r>
              <a:rPr lang="en-US" altLang="zh-CN" sz="1200"/>
              <a:t>/</a:t>
            </a:r>
            <a:r>
              <a:rPr lang="zh-CN" altLang="en-US" sz="1200"/>
              <a:t>大模型等方式去重，把模式规范化</a:t>
            </a:r>
            <a:endParaRPr lang="zh-CN" altLang="en-US" sz="1200"/>
          </a:p>
          <a:p>
            <a:endParaRPr lang="zh-CN" altLang="en-US" sz="1200"/>
          </a:p>
          <a:p>
            <a:r>
              <a:rPr lang="zh-CN" altLang="en-US" sz="1200"/>
              <a:t>这里文本分组效果也有待提升，会存在个别主体遗漏的现象（如长文本中间出现一次的）考虑</a:t>
            </a:r>
            <a:r>
              <a:rPr lang="en-US" altLang="zh-CN" sz="1200"/>
              <a:t>prompt</a:t>
            </a:r>
            <a:r>
              <a:rPr lang="zh-CN" altLang="en-US" sz="1200"/>
              <a:t>加入</a:t>
            </a:r>
            <a:r>
              <a:rPr lang="en-US" altLang="zh-CN" sz="1200"/>
              <a:t>cot</a:t>
            </a:r>
            <a:r>
              <a:rPr lang="zh-CN" altLang="en-US" sz="1200"/>
              <a:t>思维链，指定</a:t>
            </a:r>
            <a:r>
              <a:rPr lang="zh-CN" altLang="en-US" sz="1200"/>
              <a:t>流程：先抽取主体，再分组文本段？</a:t>
            </a:r>
            <a:r>
              <a:rPr lang="en-US" altLang="zh-CN" sz="1200"/>
              <a:t>  </a:t>
            </a:r>
            <a:endParaRPr lang="zh-CN" altLang="en-US" sz="1200"/>
          </a:p>
        </p:txBody>
      </p:sp>
      <p:sp>
        <p:nvSpPr>
          <p:cNvPr id="10" name="文本框 9"/>
          <p:cNvSpPr txBox="1"/>
          <p:nvPr/>
        </p:nvSpPr>
        <p:spPr>
          <a:xfrm>
            <a:off x="5801995" y="652145"/>
            <a:ext cx="1878965"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textGroup结果</a:t>
            </a:r>
            <a:endParaRPr lang="zh-CN" altLang="en-US" sz="1400"/>
          </a:p>
        </p:txBody>
      </p:sp>
      <p:pic>
        <p:nvPicPr>
          <p:cNvPr id="11" name="图片 10"/>
          <p:cNvPicPr>
            <a:picLocks noChangeAspect="1"/>
          </p:cNvPicPr>
          <p:nvPr/>
        </p:nvPicPr>
        <p:blipFill>
          <a:blip r:embed="rId3"/>
          <a:stretch>
            <a:fillRect/>
          </a:stretch>
        </p:blipFill>
        <p:spPr>
          <a:xfrm>
            <a:off x="3181350" y="4279900"/>
            <a:ext cx="8463280" cy="1457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69645" y="704850"/>
            <a:ext cx="3716655" cy="306705"/>
          </a:xfrm>
          <a:prstGeom prst="rect">
            <a:avLst/>
          </a:prstGeom>
          <a:noFill/>
        </p:spPr>
        <p:txBody>
          <a:bodyPr wrap="square" rtlCol="0">
            <a:spAutoFit/>
          </a:bodyPr>
          <a:p>
            <a:r>
              <a:rPr lang="en-US" altLang="zh-CN" sz="1400"/>
              <a:t>stage2:</a:t>
            </a:r>
            <a:r>
              <a:rPr lang="zh-CN" altLang="en-US" sz="1400"/>
              <a:t>三</a:t>
            </a:r>
            <a:r>
              <a:rPr lang="zh-CN" altLang="en-US" sz="1400"/>
              <a:t>元组提取</a:t>
            </a:r>
            <a:endParaRPr lang="zh-CN" altLang="en-US" sz="1400"/>
          </a:p>
        </p:txBody>
      </p:sp>
      <p:pic>
        <p:nvPicPr>
          <p:cNvPr id="4" name="图片 3"/>
          <p:cNvPicPr>
            <a:picLocks noChangeAspect="1"/>
          </p:cNvPicPr>
          <p:nvPr/>
        </p:nvPicPr>
        <p:blipFill>
          <a:blip r:embed="rId1"/>
          <a:stretch>
            <a:fillRect/>
          </a:stretch>
        </p:blipFill>
        <p:spPr>
          <a:xfrm>
            <a:off x="353060" y="1011555"/>
            <a:ext cx="7598410" cy="5818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57860" y="892810"/>
            <a:ext cx="10924540" cy="5553075"/>
          </a:xfrm>
          <a:prstGeom prst="rect">
            <a:avLst/>
          </a:prstGeom>
        </p:spPr>
      </p:pic>
      <p:sp>
        <p:nvSpPr>
          <p:cNvPr id="6" name="文本框 5"/>
          <p:cNvSpPr txBox="1"/>
          <p:nvPr/>
        </p:nvSpPr>
        <p:spPr>
          <a:xfrm>
            <a:off x="4042410" y="534670"/>
            <a:ext cx="5426075" cy="275590"/>
          </a:xfrm>
          <a:prstGeom prst="rect">
            <a:avLst/>
          </a:prstGeom>
          <a:noFill/>
        </p:spPr>
        <p:txBody>
          <a:bodyPr wrap="square" rtlCol="0">
            <a:spAutoFit/>
          </a:bodyPr>
          <a:p>
            <a:r>
              <a:rPr lang="zh-CN" altLang="en-US" sz="1200"/>
              <a:t>继续</a:t>
            </a:r>
            <a:r>
              <a:rPr lang="en-US" altLang="zh-CN" sz="1200"/>
              <a:t>stage1</a:t>
            </a:r>
            <a:r>
              <a:rPr lang="zh-CN" altLang="en-US" sz="1200"/>
              <a:t>的分组结果抽取，</a:t>
            </a:r>
            <a:r>
              <a:rPr lang="en-US" altLang="zh-CN" sz="1200"/>
              <a:t>qwen3 no think</a:t>
            </a:r>
            <a:r>
              <a:rPr lang="zh-CN" altLang="en-US" sz="1200"/>
              <a:t>下</a:t>
            </a:r>
            <a:r>
              <a:rPr lang="en-US" altLang="zh-CN" sz="1200"/>
              <a:t> 94</a:t>
            </a:r>
            <a:r>
              <a:rPr lang="zh-CN" altLang="en-US" sz="1200"/>
              <a:t>个三元组</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4811395" y="421005"/>
            <a:ext cx="2180590" cy="275590"/>
          </a:xfrm>
          <a:prstGeom prst="rect">
            <a:avLst/>
          </a:prstGeom>
          <a:noFill/>
        </p:spPr>
        <p:txBody>
          <a:bodyPr wrap="square" rtlCol="0">
            <a:spAutoFit/>
          </a:bodyPr>
          <a:p>
            <a:r>
              <a:rPr lang="en-US" altLang="zh-CN" sz="1200"/>
              <a:t>qwen3  think 71</a:t>
            </a:r>
            <a:r>
              <a:rPr lang="zh-CN" altLang="en-US" sz="1200"/>
              <a:t>个三元组</a:t>
            </a:r>
            <a:endParaRPr lang="zh-CN" altLang="en-US" sz="1200"/>
          </a:p>
        </p:txBody>
      </p:sp>
      <p:pic>
        <p:nvPicPr>
          <p:cNvPr id="5" name="图片 4"/>
          <p:cNvPicPr>
            <a:picLocks noChangeAspect="1"/>
          </p:cNvPicPr>
          <p:nvPr/>
        </p:nvPicPr>
        <p:blipFill>
          <a:blip r:embed="rId1"/>
          <a:stretch>
            <a:fillRect/>
          </a:stretch>
        </p:blipFill>
        <p:spPr>
          <a:xfrm>
            <a:off x="1595120" y="696595"/>
            <a:ext cx="8613140" cy="5464810"/>
          </a:xfrm>
          <a:prstGeom prst="rect">
            <a:avLst/>
          </a:prstGeom>
        </p:spPr>
      </p:pic>
      <p:sp>
        <p:nvSpPr>
          <p:cNvPr id="7" name="文本框 6"/>
          <p:cNvSpPr txBox="1"/>
          <p:nvPr/>
        </p:nvSpPr>
        <p:spPr>
          <a:xfrm>
            <a:off x="1019810" y="6315075"/>
            <a:ext cx="7115175" cy="306705"/>
          </a:xfrm>
          <a:prstGeom prst="rect">
            <a:avLst/>
          </a:prstGeom>
          <a:noFill/>
        </p:spPr>
        <p:txBody>
          <a:bodyPr wrap="square" rtlCol="0">
            <a:spAutoFit/>
          </a:bodyPr>
          <a:p>
            <a:r>
              <a:rPr lang="zh-CN" altLang="en-US" sz="1400"/>
              <a:t>推理模式效果更差，考虑优化</a:t>
            </a:r>
            <a:r>
              <a:rPr lang="en-US" altLang="zh-CN" sz="1400"/>
              <a:t>few shot.</a:t>
            </a:r>
            <a:r>
              <a:rPr lang="zh-CN" altLang="en-US" sz="1400"/>
              <a:t>可能标注的不够</a:t>
            </a:r>
            <a:r>
              <a:rPr lang="zh-CN" altLang="en-US" sz="1400"/>
              <a:t>准确？</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20115" y="800735"/>
            <a:ext cx="3553460" cy="306705"/>
          </a:xfrm>
          <a:prstGeom prst="rect">
            <a:avLst/>
          </a:prstGeom>
          <a:noFill/>
        </p:spPr>
        <p:txBody>
          <a:bodyPr wrap="square" rtlCol="0">
            <a:spAutoFit/>
          </a:bodyPr>
          <a:p>
            <a:r>
              <a:rPr lang="en-US" altLang="zh-CN" sz="1400" b="1">
                <a:solidFill>
                  <a:srgbClr val="FF0000"/>
                </a:solidFill>
              </a:rPr>
              <a:t>TODO</a:t>
            </a:r>
            <a:r>
              <a:rPr lang="en-US" altLang="zh-CN" sz="1400"/>
              <a:t> stage3 : </a:t>
            </a:r>
            <a:r>
              <a:rPr lang="zh-CN" altLang="en-US" sz="1400">
                <a:sym typeface="+mn-ea"/>
              </a:rPr>
              <a:t>模式归纳，三元组去重</a:t>
            </a:r>
            <a:endParaRPr lang="zh-CN" altLang="en-US" sz="1400"/>
          </a:p>
        </p:txBody>
      </p:sp>
      <p:sp>
        <p:nvSpPr>
          <p:cNvPr id="4" name="文本框 3"/>
          <p:cNvSpPr txBox="1"/>
          <p:nvPr/>
        </p:nvSpPr>
        <p:spPr>
          <a:xfrm>
            <a:off x="647065" y="2336800"/>
            <a:ext cx="8952230" cy="1168400"/>
          </a:xfrm>
          <a:prstGeom prst="rect">
            <a:avLst/>
          </a:prstGeom>
          <a:noFill/>
        </p:spPr>
        <p:txBody>
          <a:bodyPr wrap="square" rtlCol="0">
            <a:spAutoFit/>
          </a:bodyPr>
          <a:p>
            <a:r>
              <a:rPr lang="zh-CN" altLang="en-US" sz="1400"/>
              <a:t>目前数据来看难点：判决书的逻辑关系复杂，特别是二审的案件。</a:t>
            </a:r>
            <a:endParaRPr lang="zh-CN" altLang="en-US" sz="1400"/>
          </a:p>
          <a:p>
            <a:endParaRPr lang="zh-CN" altLang="en-US" sz="1400"/>
          </a:p>
          <a:p>
            <a:r>
              <a:rPr lang="zh-CN" altLang="en-US" sz="1400"/>
              <a:t>例如：在判决书中会将一审判决书很多内容复述一遍，这种时候如果提及原告模型如何区分是一审的原告还是二审的上诉人？等等各种问题，是否要将一二审内容也分组</a:t>
            </a:r>
            <a:endParaRPr lang="zh-CN" altLang="en-US" sz="1400"/>
          </a:p>
          <a:p>
            <a:r>
              <a:rPr lang="zh-CN" altLang="en-US" sz="1400"/>
              <a:t>隐性关系的</a:t>
            </a:r>
            <a:r>
              <a:rPr lang="zh-CN" altLang="en-US" sz="1400"/>
              <a:t>建模</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EDC </a:t>
            </a:r>
            <a:r>
              <a:rPr lang="zh-CN" altLang="en-US" b="0" i="0">
                <a:solidFill>
                  <a:srgbClr val="00997F"/>
                </a:solidFill>
                <a:latin typeface="微软雅黑" panose="020B0503020204020204" pitchFamily="34" charset="-122"/>
                <a:ea typeface="微软雅黑" panose="020B0503020204020204" pitchFamily="34" charset="-122"/>
              </a:rPr>
              <a:t>知识图谱构建，支持</a:t>
            </a:r>
            <a:r>
              <a:rPr lang="zh-CN" altLang="en-US" sz="2000">
                <a:solidFill>
                  <a:srgbClr val="00997F"/>
                </a:solidFill>
                <a:latin typeface="微软雅黑" panose="020B0503020204020204" pitchFamily="34" charset="-122"/>
                <a:ea typeface="微软雅黑" panose="020B0503020204020204" pitchFamily="34" charset="-122"/>
                <a:sym typeface="+mn-ea"/>
              </a:rPr>
              <a:t>预定义</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zh-CN" altLang="en-US" sz="2000">
                <a:solidFill>
                  <a:srgbClr val="00997F"/>
                </a:solidFill>
                <a:latin typeface="微软雅黑" panose="020B0503020204020204" pitchFamily="34" charset="-122"/>
                <a:ea typeface="微软雅黑" panose="020B0503020204020204" pitchFamily="34" charset="-122"/>
                <a:sym typeface="+mn-ea"/>
              </a:rPr>
              <a:t>自动生成</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EMNLP2024</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7787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Extract, Define, Canonicalize: An LLM-based Framework for Knowledge Graph Construction</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2"/>
          <a:stretch>
            <a:fillRect/>
          </a:stretch>
        </p:blipFill>
        <p:spPr>
          <a:xfrm>
            <a:off x="1152525" y="1885315"/>
            <a:ext cx="3381375" cy="4622165"/>
          </a:xfrm>
          <a:prstGeom prst="rect">
            <a:avLst/>
          </a:prstGeom>
        </p:spPr>
      </p:pic>
      <p:sp>
        <p:nvSpPr>
          <p:cNvPr id="7" name="文本框 6"/>
          <p:cNvSpPr txBox="1"/>
          <p:nvPr/>
        </p:nvSpPr>
        <p:spPr>
          <a:xfrm>
            <a:off x="4234815" y="2287270"/>
            <a:ext cx="1418590" cy="275590"/>
          </a:xfrm>
          <a:prstGeom prst="rect">
            <a:avLst/>
          </a:prstGeom>
          <a:noFill/>
        </p:spPr>
        <p:txBody>
          <a:bodyPr wrap="square" rtlCol="0">
            <a:spAutoFit/>
          </a:bodyPr>
          <a:p>
            <a:r>
              <a:rPr lang="en-US" altLang="zh-CN" sz="1200"/>
              <a:t>triplets</a:t>
            </a:r>
            <a:r>
              <a:rPr lang="zh-CN" altLang="en-US" sz="1200"/>
              <a:t>抽取</a:t>
            </a:r>
            <a:endParaRPr lang="zh-CN" altLang="en-US" sz="1200"/>
          </a:p>
        </p:txBody>
      </p:sp>
      <p:sp>
        <p:nvSpPr>
          <p:cNvPr id="11" name="文本框 10"/>
          <p:cNvSpPr txBox="1"/>
          <p:nvPr/>
        </p:nvSpPr>
        <p:spPr>
          <a:xfrm>
            <a:off x="4234815" y="3474085"/>
            <a:ext cx="1418590" cy="275590"/>
          </a:xfrm>
          <a:prstGeom prst="rect">
            <a:avLst/>
          </a:prstGeom>
          <a:noFill/>
        </p:spPr>
        <p:txBody>
          <a:bodyPr wrap="square" rtlCol="0">
            <a:spAutoFit/>
          </a:bodyPr>
          <a:p>
            <a:r>
              <a:rPr lang="en-US" sz="1200"/>
              <a:t>schema</a:t>
            </a:r>
            <a:r>
              <a:rPr lang="zh-CN" altLang="en-US" sz="1200"/>
              <a:t>定义</a:t>
            </a:r>
            <a:endParaRPr lang="zh-CN" altLang="en-US" sz="1200"/>
          </a:p>
        </p:txBody>
      </p:sp>
      <p:sp>
        <p:nvSpPr>
          <p:cNvPr id="16" name="文本框 15"/>
          <p:cNvSpPr txBox="1"/>
          <p:nvPr/>
        </p:nvSpPr>
        <p:spPr>
          <a:xfrm>
            <a:off x="4234815" y="4758690"/>
            <a:ext cx="1418590" cy="275590"/>
          </a:xfrm>
          <a:prstGeom prst="rect">
            <a:avLst/>
          </a:prstGeom>
          <a:noFill/>
        </p:spPr>
        <p:txBody>
          <a:bodyPr wrap="square" rtlCol="0">
            <a:spAutoFit/>
          </a:bodyPr>
          <a:p>
            <a:r>
              <a:rPr lang="zh-CN" altLang="en-US" sz="1200">
                <a:sym typeface="+mn-ea"/>
              </a:rPr>
              <a:t>规范化</a:t>
            </a:r>
            <a:r>
              <a:rPr lang="en-US" sz="1200"/>
              <a:t>schema</a:t>
            </a:r>
            <a:endParaRPr lang="zh-CN" altLang="en-US" sz="1200"/>
          </a:p>
        </p:txBody>
      </p:sp>
      <p:sp>
        <p:nvSpPr>
          <p:cNvPr id="17" name="圆角矩形 16"/>
          <p:cNvSpPr/>
          <p:nvPr/>
        </p:nvSpPr>
        <p:spPr>
          <a:xfrm>
            <a:off x="708660" y="1415415"/>
            <a:ext cx="500888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文本框 18"/>
          <p:cNvSpPr txBox="1"/>
          <p:nvPr/>
        </p:nvSpPr>
        <p:spPr>
          <a:xfrm>
            <a:off x="2785110" y="1517015"/>
            <a:ext cx="908050" cy="368300"/>
          </a:xfrm>
          <a:prstGeom prst="rect">
            <a:avLst/>
          </a:prstGeom>
          <a:noFill/>
        </p:spPr>
        <p:txBody>
          <a:bodyPr wrap="square" rtlCol="0">
            <a:spAutoFit/>
          </a:bodyPr>
          <a:p>
            <a:r>
              <a:rPr lang="en-US" altLang="zh-CN"/>
              <a:t>EDC</a:t>
            </a:r>
            <a:endParaRPr lang="en-US" altLang="zh-CN"/>
          </a:p>
        </p:txBody>
      </p:sp>
      <p:sp>
        <p:nvSpPr>
          <p:cNvPr id="20" name="右箭头 19"/>
          <p:cNvSpPr/>
          <p:nvPr/>
        </p:nvSpPr>
        <p:spPr>
          <a:xfrm>
            <a:off x="5857240" y="3403600"/>
            <a:ext cx="886460" cy="27940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1" name="文本框 20"/>
          <p:cNvSpPr txBox="1"/>
          <p:nvPr/>
        </p:nvSpPr>
        <p:spPr>
          <a:xfrm>
            <a:off x="5857240" y="3128010"/>
            <a:ext cx="923925" cy="275590"/>
          </a:xfrm>
          <a:prstGeom prst="rect">
            <a:avLst/>
          </a:prstGeom>
          <a:noFill/>
        </p:spPr>
        <p:txBody>
          <a:bodyPr wrap="square" rtlCol="0">
            <a:spAutoFit/>
          </a:bodyPr>
          <a:p>
            <a:r>
              <a:rPr lang="zh-CN" altLang="en-US" sz="1200"/>
              <a:t>迭代优化</a:t>
            </a:r>
            <a:endParaRPr lang="zh-CN" altLang="en-US" sz="1200"/>
          </a:p>
        </p:txBody>
      </p:sp>
      <p:pic>
        <p:nvPicPr>
          <p:cNvPr id="22" name="图片 21"/>
          <p:cNvPicPr>
            <a:picLocks noChangeAspect="1"/>
          </p:cNvPicPr>
          <p:nvPr/>
        </p:nvPicPr>
        <p:blipFill>
          <a:blip r:embed="rId3"/>
          <a:stretch>
            <a:fillRect/>
          </a:stretch>
        </p:blipFill>
        <p:spPr>
          <a:xfrm>
            <a:off x="7334885" y="2226945"/>
            <a:ext cx="2947035" cy="2900045"/>
          </a:xfrm>
          <a:prstGeom prst="rect">
            <a:avLst/>
          </a:prstGeom>
        </p:spPr>
      </p:pic>
      <p:sp>
        <p:nvSpPr>
          <p:cNvPr id="23" name="圆角矩形 22"/>
          <p:cNvSpPr/>
          <p:nvPr/>
        </p:nvSpPr>
        <p:spPr>
          <a:xfrm>
            <a:off x="6743700" y="1382395"/>
            <a:ext cx="399923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7917815" y="1517015"/>
            <a:ext cx="1794510" cy="368300"/>
          </a:xfrm>
          <a:prstGeom prst="rect">
            <a:avLst/>
          </a:prstGeom>
          <a:noFill/>
        </p:spPr>
        <p:txBody>
          <a:bodyPr wrap="square" rtlCol="0">
            <a:spAutoFit/>
          </a:bodyPr>
          <a:p>
            <a:r>
              <a:rPr lang="en-US" altLang="zh-CN"/>
              <a:t>+R(refinement)</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7160" y="800735"/>
            <a:ext cx="8370570" cy="5781675"/>
          </a:xfrm>
          <a:prstGeom prst="rect">
            <a:avLst/>
          </a:prstGeom>
        </p:spPr>
      </p:pic>
      <p:pic>
        <p:nvPicPr>
          <p:cNvPr id="5" name="图片 4"/>
          <p:cNvPicPr>
            <a:picLocks noChangeAspect="1"/>
          </p:cNvPicPr>
          <p:nvPr/>
        </p:nvPicPr>
        <p:blipFill>
          <a:blip r:embed="rId2"/>
          <a:stretch>
            <a:fillRect/>
          </a:stretch>
        </p:blipFill>
        <p:spPr>
          <a:xfrm>
            <a:off x="8826500" y="800735"/>
            <a:ext cx="2997200" cy="243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015365" y="1071245"/>
            <a:ext cx="6790690" cy="5512435"/>
          </a:xfrm>
          <a:prstGeom prst="rect">
            <a:avLst/>
          </a:prstGeom>
        </p:spPr>
      </p:pic>
      <p:sp>
        <p:nvSpPr>
          <p:cNvPr id="5" name="文本框 4"/>
          <p:cNvSpPr txBox="1"/>
          <p:nvPr/>
        </p:nvSpPr>
        <p:spPr>
          <a:xfrm>
            <a:off x="8148955" y="3244850"/>
            <a:ext cx="3306445" cy="275590"/>
          </a:xfrm>
          <a:prstGeom prst="rect">
            <a:avLst/>
          </a:prstGeom>
          <a:noFill/>
        </p:spPr>
        <p:txBody>
          <a:bodyPr wrap="square" rtlCol="0">
            <a:spAutoFit/>
          </a:bodyPr>
          <a:p>
            <a:r>
              <a:rPr lang="zh-CN" altLang="en-US" sz="1200"/>
              <a:t>图未联通，整体构建需改进</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event graph dataset</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524000" y="742315"/>
            <a:ext cx="3833495" cy="2775585"/>
          </a:xfrm>
          <a:prstGeom prst="rect">
            <a:avLst/>
          </a:prstGeom>
        </p:spPr>
      </p:pic>
      <p:grpSp>
        <p:nvGrpSpPr>
          <p:cNvPr id="9" name="组合 8"/>
          <p:cNvGrpSpPr/>
          <p:nvPr/>
        </p:nvGrpSpPr>
        <p:grpSpPr>
          <a:xfrm>
            <a:off x="6344285" y="975360"/>
            <a:ext cx="5462905" cy="1575778"/>
            <a:chOff x="9304" y="1583"/>
            <a:chExt cx="8603" cy="1765"/>
          </a:xfrm>
        </p:grpSpPr>
        <p:sp>
          <p:nvSpPr>
            <p:cNvPr id="5" name="文本框 4"/>
            <p:cNvSpPr txBox="1"/>
            <p:nvPr/>
          </p:nvSpPr>
          <p:spPr>
            <a:xfrm>
              <a:off x="9304" y="1583"/>
              <a:ext cx="5476" cy="309"/>
            </a:xfrm>
            <a:prstGeom prst="rect">
              <a:avLst/>
            </a:prstGeom>
            <a:noFill/>
          </p:spPr>
          <p:txBody>
            <a:bodyPr wrap="square" rtlCol="0">
              <a:spAutoFit/>
            </a:bodyPr>
            <a:p>
              <a:r>
                <a:rPr lang="zh-CN" altLang="en-US" sz="1200"/>
                <a:t>哈工大</a:t>
              </a:r>
              <a:r>
                <a:rPr lang="en-US" altLang="zh-CN" sz="1200"/>
                <a:t>SCIR 2019-</a:t>
              </a:r>
              <a:r>
                <a:rPr lang="zh-CN" altLang="en-US" sz="1200"/>
                <a:t>事理图</a:t>
              </a:r>
              <a:r>
                <a:rPr lang="en-US" altLang="zh-CN" sz="1200"/>
                <a:t>谱（</a:t>
              </a:r>
              <a:r>
                <a:rPr lang="en-US" altLang="zh-CN" sz="1200"/>
                <a:t>eventic graph）</a:t>
              </a:r>
              <a:endParaRPr lang="en-US" altLang="zh-CN" sz="1200"/>
            </a:p>
          </p:txBody>
        </p:sp>
        <p:sp>
          <p:nvSpPr>
            <p:cNvPr id="6" name="文本框 5"/>
            <p:cNvSpPr txBox="1"/>
            <p:nvPr/>
          </p:nvSpPr>
          <p:spPr>
            <a:xfrm>
              <a:off x="10056" y="2009"/>
              <a:ext cx="7851" cy="1339"/>
            </a:xfrm>
            <a:prstGeom prst="rect">
              <a:avLst/>
            </a:prstGeom>
          </p:spPr>
          <p:txBody>
            <a:bodyPr wrap="square">
              <a:noAutofit/>
            </a:bodyPr>
            <a:p>
              <a:pPr marL="0" indent="0"/>
              <a:r>
                <a:rPr lang="zh-CN" altLang="en-US" sz="1000">
                  <a:sym typeface="+mn-ea"/>
                </a:rPr>
                <a:t>事理图</a:t>
              </a:r>
              <a:r>
                <a:rPr lang="en-US" altLang="zh-CN" sz="1000">
                  <a:sym typeface="+mn-ea"/>
                </a:rPr>
                <a:t>谱</a:t>
              </a:r>
              <a:r>
                <a:rPr lang="zh-CN" altLang="en-US" sz="1000" b="0" i="0"/>
                <a:t>描述了事件之间的演化规律和模式</a:t>
              </a:r>
              <a:r>
                <a:rPr lang="en-US" altLang="zh-CN" sz="1000" b="0" i="0"/>
                <a:t>, </a:t>
              </a:r>
              <a:r>
                <a:rPr lang="zh-CN" altLang="en-US" sz="1000" b="0" i="0"/>
                <a:t>结构上，事理图谱是一个有向有环图，节点代表事件，有向边代表事件之间的</a:t>
              </a:r>
              <a:r>
                <a:rPr lang="zh-CN" altLang="en-US" sz="1000" b="0" i="0">
                  <a:solidFill>
                    <a:srgbClr val="FF0000"/>
                  </a:solidFill>
                </a:rPr>
                <a:t>时序、因果、条件和上下位</a:t>
              </a:r>
              <a:r>
                <a:rPr lang="zh-CN" altLang="en-US" sz="1000" b="0" i="0"/>
                <a:t>等逻辑关系。</a:t>
              </a:r>
              <a:endParaRPr lang="zh-CN" altLang="en-US" sz="1000" b="0" i="0"/>
            </a:p>
            <a:p>
              <a:pPr marL="0" indent="0"/>
              <a:endParaRPr lang="zh-CN" altLang="en-US" sz="1000" b="0" i="0"/>
            </a:p>
            <a:p>
              <a:pPr marL="0" indent="0"/>
              <a:endParaRPr lang="zh-CN" altLang="en-US" sz="1000" b="0" i="0"/>
            </a:p>
            <a:p>
              <a:pPr marL="0" indent="0"/>
              <a:endParaRPr lang="zh-CN" altLang="en-US" sz="1000" b="0" i="0"/>
            </a:p>
            <a:p>
              <a:pPr marL="0" indent="0"/>
              <a:r>
                <a:rPr lang="zh-CN" altLang="en-US" sz="1000" b="0" i="0"/>
                <a:t>主谓宾结构，主体</a:t>
              </a:r>
              <a:r>
                <a:rPr lang="en-US" altLang="zh-CN" sz="1000" b="0" i="0"/>
                <a:t>/</a:t>
              </a:r>
              <a:r>
                <a:rPr lang="zh-CN" altLang="en-US" sz="1000" b="0" i="0"/>
                <a:t>客体可以缺失，但是事件词是必须的。</a:t>
              </a:r>
              <a:r>
                <a:rPr lang="en-US" altLang="zh-CN" sz="1000" b="0" i="0"/>
                <a:t>eg. </a:t>
              </a:r>
              <a:r>
                <a:rPr lang="zh-CN" altLang="en-US" sz="1000" b="0" i="0">
                  <a:solidFill>
                    <a:srgbClr val="FF0000"/>
                  </a:solidFill>
                </a:rPr>
                <a:t>元首</a:t>
              </a:r>
              <a:r>
                <a:rPr lang="zh-CN" altLang="en-US" sz="1000" b="0" i="0"/>
                <a:t>出访</a:t>
              </a:r>
              <a:r>
                <a:rPr lang="en-US" altLang="zh-CN" sz="1000" b="0" i="0"/>
                <a:t>/</a:t>
              </a:r>
              <a:r>
                <a:rPr lang="zh-CN" altLang="en-US" sz="1000" b="0" i="0">
                  <a:solidFill>
                    <a:schemeClr val="tx1"/>
                  </a:solidFill>
                </a:rPr>
                <a:t>购买</a:t>
              </a:r>
              <a:r>
                <a:rPr lang="zh-CN" altLang="en-US" sz="1000" b="0" i="0">
                  <a:solidFill>
                    <a:srgbClr val="FF0000"/>
                  </a:solidFill>
                </a:rPr>
                <a:t>机票</a:t>
              </a:r>
              <a:endParaRPr lang="zh-CN" altLang="en-US" sz="1000" b="0" i="0">
                <a:solidFill>
                  <a:srgbClr val="FF0000"/>
                </a:solidFill>
              </a:endParaRPr>
            </a:p>
          </p:txBody>
        </p:sp>
      </p:grpSp>
      <p:pic>
        <p:nvPicPr>
          <p:cNvPr id="8" name="图片 7"/>
          <p:cNvPicPr>
            <a:picLocks noChangeAspect="1"/>
          </p:cNvPicPr>
          <p:nvPr/>
        </p:nvPicPr>
        <p:blipFill>
          <a:blip r:embed="rId2"/>
          <a:stretch>
            <a:fillRect/>
          </a:stretch>
        </p:blipFill>
        <p:spPr>
          <a:xfrm>
            <a:off x="168910" y="3799205"/>
            <a:ext cx="6311265" cy="2264410"/>
          </a:xfrm>
          <a:prstGeom prst="rect">
            <a:avLst/>
          </a:prstGeom>
        </p:spPr>
      </p:pic>
      <p:sp>
        <p:nvSpPr>
          <p:cNvPr id="11" name="文本框 10"/>
          <p:cNvSpPr txBox="1"/>
          <p:nvPr/>
        </p:nvSpPr>
        <p:spPr>
          <a:xfrm>
            <a:off x="6614160" y="2656205"/>
            <a:ext cx="3789680" cy="306705"/>
          </a:xfrm>
          <a:prstGeom prst="rect">
            <a:avLst/>
          </a:prstGeom>
          <a:noFill/>
        </p:spPr>
        <p:txBody>
          <a:bodyPr wrap="square" rtlCol="0" anchor="t">
            <a:spAutoFit/>
          </a:bodyPr>
          <a:p>
            <a:r>
              <a:rPr lang="en-US" altLang="zh-CN" sz="1400">
                <a:latin typeface="Times New Roman" panose="02020603050405020304" charset="0"/>
                <a:cs typeface="Times New Roman" panose="02020603050405020304" charset="0"/>
              </a:rPr>
              <a:t>ELG  An Event Logic Graph</a:t>
            </a:r>
            <a:endParaRPr lang="en-US" altLang="zh-CN" sz="1400">
              <a:latin typeface="Times New Roman" panose="02020603050405020304" charset="0"/>
              <a:cs typeface="Times New Roman" panose="02020603050405020304" charset="0"/>
            </a:endParaRPr>
          </a:p>
        </p:txBody>
      </p:sp>
      <p:sp>
        <p:nvSpPr>
          <p:cNvPr id="7" name="文本框 6"/>
          <p:cNvSpPr txBox="1"/>
          <p:nvPr/>
        </p:nvSpPr>
        <p:spPr>
          <a:xfrm>
            <a:off x="6614160" y="6312535"/>
            <a:ext cx="5005070" cy="245110"/>
          </a:xfrm>
          <a:prstGeom prst="rect">
            <a:avLst/>
          </a:prstGeom>
        </p:spPr>
        <p:txBody>
          <a:bodyPr wrap="square">
            <a:spAutoFit/>
          </a:bodyPr>
          <a:p>
            <a:pPr marL="108585" indent="0">
              <a:lnSpc>
                <a:spcPts val="1200"/>
              </a:lnSpc>
              <a:spcBef>
                <a:spcPts val="200"/>
              </a:spcBef>
              <a:spcAft>
                <a:spcPts val="500"/>
              </a:spcAft>
            </a:pPr>
            <a:r>
              <a:rPr lang="en-US" altLang="zh-CN" sz="1400" i="0">
                <a:latin typeface="Times New Roman" panose="02020603050405020304" charset="0"/>
                <a:cs typeface="Times New Roman" panose="02020603050405020304" charset="0"/>
              </a:rPr>
              <a:t>What is Event Knowledge Graph: A Survey --TKDE2022</a:t>
            </a:r>
            <a:endParaRPr lang="en-US" altLang="zh-CN" sz="1400" b="1" i="0">
              <a:solidFill>
                <a:srgbClr val="000000"/>
              </a:solidFill>
              <a:latin typeface="Lucida Grande"/>
              <a:ea typeface="Lucida Grande"/>
            </a:endParaRPr>
          </a:p>
        </p:txBody>
      </p:sp>
      <p:sp>
        <p:nvSpPr>
          <p:cNvPr id="10" name="文本框 9"/>
          <p:cNvSpPr txBox="1"/>
          <p:nvPr/>
        </p:nvSpPr>
        <p:spPr>
          <a:xfrm>
            <a:off x="6480175" y="4443095"/>
            <a:ext cx="5110480" cy="521970"/>
          </a:xfrm>
          <a:prstGeom prst="rect">
            <a:avLst/>
          </a:prstGeom>
          <a:noFill/>
        </p:spPr>
        <p:txBody>
          <a:bodyPr wrap="square" rtlCol="0">
            <a:spAutoFit/>
          </a:bodyPr>
          <a:p>
            <a:r>
              <a:rPr lang="zh-CN" altLang="en-US" sz="1400"/>
              <a:t>中科大事件图谱的划分与总结，我们的预设目标</a:t>
            </a:r>
            <a:r>
              <a:rPr lang="en-US" altLang="zh-CN" sz="1400"/>
              <a:t>instance level</a:t>
            </a:r>
            <a:endParaRPr lang="en-US" altLang="zh-CN" sz="1400"/>
          </a:p>
          <a:p>
            <a:r>
              <a:rPr lang="en-US" altLang="zh-CN" sz="1400"/>
              <a:t>eg</a:t>
            </a:r>
            <a:r>
              <a:rPr lang="zh-CN" altLang="en-US" sz="1400"/>
              <a:t>（蔬菜价格上涨</a:t>
            </a:r>
            <a:r>
              <a:rPr lang="en-US" altLang="zh-CN" sz="1400"/>
              <a:t>-&gt;</a:t>
            </a:r>
            <a:r>
              <a:rPr lang="zh-CN" altLang="en-US" sz="1400"/>
              <a:t>物价上涨）</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event </a:t>
            </a:r>
            <a:r>
              <a:rPr lang="en-US" altLang="zh-CN"/>
              <a:t>graph dataset</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22275" y="1565275"/>
            <a:ext cx="3780790" cy="3727450"/>
          </a:xfrm>
          <a:prstGeom prst="rect">
            <a:avLst/>
          </a:prstGeom>
        </p:spPr>
      </p:pic>
      <p:sp>
        <p:nvSpPr>
          <p:cNvPr id="5" name="文本框 4"/>
          <p:cNvSpPr txBox="1"/>
          <p:nvPr/>
        </p:nvSpPr>
        <p:spPr>
          <a:xfrm>
            <a:off x="1279525" y="1152525"/>
            <a:ext cx="1807210" cy="275590"/>
          </a:xfrm>
          <a:prstGeom prst="rect">
            <a:avLst/>
          </a:prstGeom>
          <a:noFill/>
        </p:spPr>
        <p:txBody>
          <a:bodyPr wrap="square" rtlCol="0">
            <a:spAutoFit/>
          </a:bodyPr>
          <a:p>
            <a:r>
              <a:rPr lang="zh-CN" altLang="en-US" sz="1200"/>
              <a:t>哈工大金融事理图谱</a:t>
            </a:r>
            <a:endParaRPr lang="zh-CN" altLang="en-US" sz="1200"/>
          </a:p>
        </p:txBody>
      </p:sp>
      <p:grpSp>
        <p:nvGrpSpPr>
          <p:cNvPr id="14" name="组合 13"/>
          <p:cNvGrpSpPr/>
          <p:nvPr/>
        </p:nvGrpSpPr>
        <p:grpSpPr>
          <a:xfrm>
            <a:off x="8399780" y="1043305"/>
            <a:ext cx="3792220" cy="3486150"/>
            <a:chOff x="531" y="1932"/>
            <a:chExt cx="5972" cy="5490"/>
          </a:xfrm>
        </p:grpSpPr>
        <p:pic>
          <p:nvPicPr>
            <p:cNvPr id="12" name="图片 11"/>
            <p:cNvPicPr>
              <a:picLocks noChangeAspect="1"/>
            </p:cNvPicPr>
            <p:nvPr/>
          </p:nvPicPr>
          <p:blipFill>
            <a:blip r:embed="rId2"/>
            <a:stretch>
              <a:fillRect/>
            </a:stretch>
          </p:blipFill>
          <p:spPr>
            <a:xfrm>
              <a:off x="531" y="2754"/>
              <a:ext cx="5972" cy="4669"/>
            </a:xfrm>
            <a:prstGeom prst="rect">
              <a:avLst/>
            </a:prstGeom>
          </p:spPr>
        </p:pic>
        <p:sp>
          <p:nvSpPr>
            <p:cNvPr id="13" name="文本框 12"/>
            <p:cNvSpPr txBox="1"/>
            <p:nvPr/>
          </p:nvSpPr>
          <p:spPr>
            <a:xfrm>
              <a:off x="2652" y="1932"/>
              <a:ext cx="1896" cy="434"/>
            </a:xfrm>
            <a:prstGeom prst="rect">
              <a:avLst/>
            </a:prstGeom>
          </p:spPr>
          <p:txBody>
            <a:bodyPr wrap="square">
              <a:spAutoFit/>
            </a:bodyPr>
            <a:p>
              <a:pPr marL="0" indent="0"/>
              <a:r>
                <a:rPr lang="zh-CN" altLang="en-US" sz="1200" b="0" i="0"/>
                <a:t>ACE2005</a:t>
              </a:r>
              <a:endParaRPr lang="zh-CN" altLang="en-US" sz="1200" b="0" i="0"/>
            </a:p>
          </p:txBody>
        </p:sp>
      </p:grpSp>
      <p:pic>
        <p:nvPicPr>
          <p:cNvPr id="9" name="图片 8"/>
          <p:cNvPicPr>
            <a:picLocks noChangeAspect="1"/>
          </p:cNvPicPr>
          <p:nvPr/>
        </p:nvPicPr>
        <p:blipFill>
          <a:blip r:embed="rId3"/>
          <a:stretch>
            <a:fillRect/>
          </a:stretch>
        </p:blipFill>
        <p:spPr>
          <a:xfrm>
            <a:off x="4133215" y="1565275"/>
            <a:ext cx="4185285" cy="1640205"/>
          </a:xfrm>
          <a:prstGeom prst="rect">
            <a:avLst/>
          </a:prstGeom>
        </p:spPr>
      </p:pic>
      <p:sp>
        <p:nvSpPr>
          <p:cNvPr id="10" name="文本框 9"/>
          <p:cNvSpPr txBox="1"/>
          <p:nvPr/>
        </p:nvSpPr>
        <p:spPr>
          <a:xfrm>
            <a:off x="4321175" y="3582035"/>
            <a:ext cx="3892550" cy="1814830"/>
          </a:xfrm>
          <a:prstGeom prst="rect">
            <a:avLst/>
          </a:prstGeom>
        </p:spPr>
        <p:txBody>
          <a:bodyPr wrap="square">
            <a:spAutoFit/>
          </a:bodyPr>
          <a:p>
            <a:pPr marL="0" indent="0"/>
            <a:r>
              <a:rPr lang="zh-CN" altLang="en-US" sz="1400" b="0" i="0">
                <a:solidFill>
                  <a:srgbClr val="333333"/>
                </a:solidFill>
                <a:latin typeface="Helvetica Neue"/>
                <a:ea typeface="Helvetica Neue"/>
              </a:rPr>
              <a:t>从互联网上收集了</a:t>
            </a:r>
            <a:r>
              <a:rPr lang="en-US" altLang="zh-CN" sz="1400" b="0" i="0">
                <a:solidFill>
                  <a:srgbClr val="333333"/>
                </a:solidFill>
                <a:latin typeface="Helvetica Neue"/>
                <a:ea typeface="Helvetica Neue"/>
              </a:rPr>
              <a:t>5</a:t>
            </a:r>
            <a:r>
              <a:rPr lang="zh-CN" altLang="en-US" sz="1400" b="0" i="0">
                <a:solidFill>
                  <a:srgbClr val="333333"/>
                </a:solidFill>
                <a:latin typeface="Helvetica Neue"/>
                <a:ea typeface="Helvetica Neue"/>
              </a:rPr>
              <a:t>类（地震、火灾、交通事故、恐怖袭击和食物中毒）突发事件的新闻报道作为生语料，然后再对生语料进行文本预处理、文本分析、事件标注以及一致性检查等处理，最后将标注结果保存到语料库中，其中包含了六个最重要的数据结构（标记）：</a:t>
            </a:r>
            <a:r>
              <a:rPr lang="en-US" altLang="zh-CN" sz="1400" b="0" i="0">
                <a:solidFill>
                  <a:srgbClr val="FF0000"/>
                </a:solidFill>
                <a:latin typeface="Helvetica Neue"/>
                <a:ea typeface="Helvetica Neue"/>
              </a:rPr>
              <a:t>Event</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Denoter</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Time</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Location</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Participant </a:t>
            </a:r>
            <a:r>
              <a:rPr lang="zh-CN" altLang="en-US" sz="1400" b="0" i="0">
                <a:solidFill>
                  <a:srgbClr val="FF0000"/>
                </a:solidFill>
                <a:latin typeface="Helvetica Neue"/>
                <a:ea typeface="Helvetica Neue"/>
              </a:rPr>
              <a:t>和</a:t>
            </a:r>
            <a:r>
              <a:rPr lang="en-US" altLang="zh-CN" sz="1400" b="0" i="0">
                <a:solidFill>
                  <a:srgbClr val="FF0000"/>
                </a:solidFill>
                <a:latin typeface="Helvetica Neue"/>
                <a:ea typeface="Helvetica Neue"/>
              </a:rPr>
              <a:t> Object</a:t>
            </a:r>
            <a:endParaRPr lang="en-US" altLang="zh-CN" sz="1400" b="0" i="0">
              <a:solidFill>
                <a:srgbClr val="FF0000"/>
              </a:solidFill>
              <a:latin typeface="Helvetica Neue"/>
              <a:ea typeface="Helvetica Neue"/>
            </a:endParaRPr>
          </a:p>
        </p:txBody>
      </p:sp>
      <p:sp>
        <p:nvSpPr>
          <p:cNvPr id="11" name="文本框 10"/>
          <p:cNvSpPr txBox="1"/>
          <p:nvPr/>
        </p:nvSpPr>
        <p:spPr>
          <a:xfrm>
            <a:off x="5014595" y="1152525"/>
            <a:ext cx="2163445" cy="460375"/>
          </a:xfrm>
          <a:prstGeom prst="rect">
            <a:avLst/>
          </a:prstGeom>
          <a:noFill/>
        </p:spPr>
        <p:txBody>
          <a:bodyPr wrap="square" rtlCol="0">
            <a:spAutoFit/>
          </a:bodyPr>
          <a:p>
            <a:r>
              <a:rPr lang="zh-CN" altLang="en-US" sz="1200"/>
              <a:t>上海大学语义智能实验室</a:t>
            </a:r>
            <a:r>
              <a:rPr lang="en-US" altLang="zh-CN" sz="1200"/>
              <a:t>-</a:t>
            </a:r>
            <a:r>
              <a:rPr lang="zh-CN" altLang="en-US" sz="1200"/>
              <a:t>中文突发事件</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event graph dataset</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7" name="文本框 6"/>
          <p:cNvSpPr txBox="1"/>
          <p:nvPr/>
        </p:nvSpPr>
        <p:spPr>
          <a:xfrm>
            <a:off x="606425" y="1188085"/>
            <a:ext cx="5793740" cy="460375"/>
          </a:xfrm>
          <a:prstGeom prst="rect">
            <a:avLst/>
          </a:prstGeom>
        </p:spPr>
        <p:txBody>
          <a:bodyPr wrap="square">
            <a:spAutoFit/>
          </a:bodyPr>
          <a:p>
            <a:pPr marL="0" indent="0"/>
            <a:r>
              <a:rPr lang="zh-CN" altLang="en-US" sz="1200" b="0" i="0"/>
              <a:t>港科大</a:t>
            </a:r>
            <a:r>
              <a:rPr lang="zh-CN" altLang="en-US" sz="1200">
                <a:latin typeface="Times New Roman" panose="02020603050405020304" charset="0"/>
                <a:cs typeface="Times New Roman" panose="02020603050405020304" charset="0"/>
                <a:sym typeface="+mn-ea"/>
              </a:rPr>
              <a:t>(HKUST-KnowComp)</a:t>
            </a:r>
            <a:endParaRPr lang="zh-CN" altLang="en-US" sz="1200">
              <a:latin typeface="Times New Roman" panose="02020603050405020304" charset="0"/>
              <a:cs typeface="Times New Roman" panose="02020603050405020304" charset="0"/>
              <a:sym typeface="+mn-ea"/>
            </a:endParaRPr>
          </a:p>
          <a:p>
            <a:pPr marL="0" indent="0"/>
            <a:r>
              <a:rPr lang="zh-CN" altLang="en-US" sz="1200">
                <a:latin typeface="Times New Roman" panose="02020603050405020304" charset="0"/>
                <a:cs typeface="Times New Roman" panose="02020603050405020304" charset="0"/>
                <a:sym typeface="+mn-ea"/>
              </a:rPr>
              <a:t>ASER（</a:t>
            </a:r>
            <a:r>
              <a:rPr lang="zh-CN" altLang="en-US" sz="1200" b="0" i="0">
                <a:latin typeface="Times New Roman" panose="02020603050405020304" charset="0"/>
                <a:cs typeface="Times New Roman" panose="02020603050405020304" charset="0"/>
              </a:rPr>
              <a:t>ASER: A Large-scale Eventuality Knowledge Graph--WWW2020）</a:t>
            </a:r>
            <a:endParaRPr lang="zh-CN" altLang="en-US" sz="1600" b="0" i="0">
              <a:latin typeface="Times New Roman" panose="02020603050405020304" charset="0"/>
              <a:ea typeface="宋体" panose="02010600030101010101" pitchFamily="2" charset="-122"/>
              <a:cs typeface="Times New Roman" panose="02020603050405020304" charset="0"/>
            </a:endParaRPr>
          </a:p>
        </p:txBody>
      </p:sp>
      <p:pic>
        <p:nvPicPr>
          <p:cNvPr id="8" name="图片 7"/>
          <p:cNvPicPr>
            <a:picLocks noChangeAspect="1"/>
          </p:cNvPicPr>
          <p:nvPr/>
        </p:nvPicPr>
        <p:blipFill>
          <a:blip r:embed="rId1"/>
          <a:stretch>
            <a:fillRect/>
          </a:stretch>
        </p:blipFill>
        <p:spPr>
          <a:xfrm>
            <a:off x="920115" y="1747520"/>
            <a:ext cx="4472940" cy="1991360"/>
          </a:xfrm>
          <a:prstGeom prst="rect">
            <a:avLst/>
          </a:prstGeom>
        </p:spPr>
      </p:pic>
      <p:sp>
        <p:nvSpPr>
          <p:cNvPr id="9" name="文本框 8"/>
          <p:cNvSpPr txBox="1"/>
          <p:nvPr/>
        </p:nvSpPr>
        <p:spPr>
          <a:xfrm>
            <a:off x="920115" y="3898265"/>
            <a:ext cx="3790315" cy="398780"/>
          </a:xfrm>
          <a:prstGeom prst="rect">
            <a:avLst/>
          </a:prstGeom>
        </p:spPr>
        <p:txBody>
          <a:bodyPr wrap="square">
            <a:spAutoFit/>
          </a:bodyPr>
          <a:p>
            <a:pPr marL="0" indent="0">
              <a:spcBef>
                <a:spcPct val="0"/>
              </a:spcBef>
              <a:spcAft>
                <a:spcPct val="0"/>
              </a:spcAft>
            </a:pPr>
            <a:r>
              <a:rPr lang="en-US" altLang="zh-CN" sz="1000" b="0" i="0">
                <a:latin typeface="Times New Roman" panose="02020603050405020304" charset="0"/>
                <a:ea typeface="sans-serif"/>
                <a:cs typeface="Times New Roman" panose="02020603050405020304" charset="0"/>
              </a:rPr>
              <a:t>ASER contains 15 relation types belonging to five categories, 194-million unique eventualities, and 64million unique edges</a:t>
            </a:r>
            <a:endParaRPr lang="en-US" altLang="zh-CN" sz="1000" b="0" i="0">
              <a:latin typeface="Times New Roman" panose="02020603050405020304" charset="0"/>
              <a:ea typeface="sans-serif"/>
              <a:cs typeface="Times New Roman" panose="02020603050405020304" charset="0"/>
            </a:endParaRPr>
          </a:p>
        </p:txBody>
      </p:sp>
      <p:pic>
        <p:nvPicPr>
          <p:cNvPr id="10" name="图片 9"/>
          <p:cNvPicPr>
            <a:picLocks noChangeAspect="1"/>
          </p:cNvPicPr>
          <p:nvPr/>
        </p:nvPicPr>
        <p:blipFill>
          <a:blip r:embed="rId2"/>
          <a:stretch>
            <a:fillRect/>
          </a:stretch>
        </p:blipFill>
        <p:spPr>
          <a:xfrm>
            <a:off x="7345045" y="434975"/>
            <a:ext cx="3455670" cy="2809875"/>
          </a:xfrm>
          <a:prstGeom prst="rect">
            <a:avLst/>
          </a:prstGeom>
        </p:spPr>
      </p:pic>
      <p:cxnSp>
        <p:nvCxnSpPr>
          <p:cNvPr id="11" name="直接箭头连接符 10"/>
          <p:cNvCxnSpPr/>
          <p:nvPr/>
        </p:nvCxnSpPr>
        <p:spPr>
          <a:xfrm flipV="1">
            <a:off x="5698490" y="1637665"/>
            <a:ext cx="1560830" cy="11144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3"/>
          <a:stretch>
            <a:fillRect/>
          </a:stretch>
        </p:blipFill>
        <p:spPr>
          <a:xfrm>
            <a:off x="7176135" y="3950335"/>
            <a:ext cx="4703445" cy="2155190"/>
          </a:xfrm>
          <a:prstGeom prst="rect">
            <a:avLst/>
          </a:prstGeom>
        </p:spPr>
      </p:pic>
      <p:cxnSp>
        <p:nvCxnSpPr>
          <p:cNvPr id="15" name="直接箭头连接符 14"/>
          <p:cNvCxnSpPr/>
          <p:nvPr/>
        </p:nvCxnSpPr>
        <p:spPr>
          <a:xfrm>
            <a:off x="5727065" y="2977515"/>
            <a:ext cx="1527810" cy="19005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5838190" y="1986915"/>
            <a:ext cx="811530" cy="245110"/>
          </a:xfrm>
          <a:prstGeom prst="rect">
            <a:avLst/>
          </a:prstGeom>
          <a:noFill/>
        </p:spPr>
        <p:txBody>
          <a:bodyPr wrap="square" rtlCol="0">
            <a:spAutoFit/>
          </a:bodyPr>
          <a:p>
            <a:r>
              <a:rPr lang="zh-CN" altLang="en-US" sz="1000"/>
              <a:t>关系</a:t>
            </a:r>
            <a:r>
              <a:rPr lang="zh-CN" altLang="en-US" sz="1000"/>
              <a:t>划分</a:t>
            </a:r>
            <a:endParaRPr lang="zh-CN" altLang="en-US" sz="1000"/>
          </a:p>
        </p:txBody>
      </p:sp>
      <p:sp>
        <p:nvSpPr>
          <p:cNvPr id="17" name="文本框 16"/>
          <p:cNvSpPr txBox="1"/>
          <p:nvPr/>
        </p:nvSpPr>
        <p:spPr>
          <a:xfrm>
            <a:off x="5879465" y="3898265"/>
            <a:ext cx="799465" cy="245110"/>
          </a:xfrm>
          <a:prstGeom prst="rect">
            <a:avLst/>
          </a:prstGeom>
          <a:noFill/>
        </p:spPr>
        <p:txBody>
          <a:bodyPr wrap="square" rtlCol="0">
            <a:spAutoFit/>
          </a:bodyPr>
          <a:p>
            <a:r>
              <a:rPr lang="zh-CN" altLang="en-US" sz="1000"/>
              <a:t>事件定义</a:t>
            </a:r>
            <a:endParaRPr lang="zh-CN" altLang="en-US" sz="1000"/>
          </a:p>
        </p:txBody>
      </p:sp>
      <p:sp>
        <p:nvSpPr>
          <p:cNvPr id="4" name="文本框 3"/>
          <p:cNvSpPr txBox="1"/>
          <p:nvPr/>
        </p:nvSpPr>
        <p:spPr>
          <a:xfrm>
            <a:off x="920115" y="4632960"/>
            <a:ext cx="2531110" cy="306705"/>
          </a:xfrm>
          <a:prstGeom prst="rect">
            <a:avLst/>
          </a:prstGeom>
          <a:noFill/>
        </p:spPr>
        <p:txBody>
          <a:bodyPr wrap="square" rtlCol="0">
            <a:spAutoFit/>
          </a:bodyPr>
          <a:p>
            <a:r>
              <a:rPr lang="zh-CN" altLang="en-US" sz="1400"/>
              <a:t>通过句法分析提取事件</a:t>
            </a:r>
            <a:endParaRPr lang="zh-CN" altLang="en-US" sz="1400"/>
          </a:p>
        </p:txBody>
      </p:sp>
      <p:sp>
        <p:nvSpPr>
          <p:cNvPr id="5" name="文本框 4"/>
          <p:cNvSpPr txBox="1"/>
          <p:nvPr/>
        </p:nvSpPr>
        <p:spPr>
          <a:xfrm>
            <a:off x="363220" y="6105525"/>
            <a:ext cx="6556375" cy="460375"/>
          </a:xfrm>
          <a:prstGeom prst="rect">
            <a:avLst/>
          </a:prstGeom>
        </p:spPr>
        <p:txBody>
          <a:bodyPr wrap="square">
            <a:spAutoFit/>
          </a:bodyPr>
          <a:p>
            <a:r>
              <a:rPr lang="zh-CN" altLang="en-US" sz="1200">
                <a:latin typeface="Times New Roman" panose="02020603050405020304" charset="0"/>
                <a:cs typeface="Times New Roman" panose="02020603050405020304" charset="0"/>
              </a:rPr>
              <a:t>ASER: Towards Large-scale Commonsense Knowledge Acquisition via Higher-order Selectional Preference over Eventualities</a:t>
            </a:r>
            <a:r>
              <a:rPr lang="en-US" altLang="zh-CN" sz="1200">
                <a:latin typeface="Times New Roman" panose="02020603050405020304" charset="0"/>
                <a:cs typeface="Times New Roman" panose="02020603050405020304" charset="0"/>
              </a:rPr>
              <a:t> ----Artificial Intelligence2022</a:t>
            </a:r>
            <a:endParaRPr lang="en-US" altLang="zh-CN" sz="1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work</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6355" y="678815"/>
            <a:ext cx="8896985" cy="6132195"/>
          </a:xfrm>
          <a:prstGeom prst="rect">
            <a:avLst/>
          </a:prstGeom>
        </p:spPr>
      </p:pic>
      <p:sp>
        <p:nvSpPr>
          <p:cNvPr id="5" name="文本框 4"/>
          <p:cNvSpPr txBox="1"/>
          <p:nvPr/>
        </p:nvSpPr>
        <p:spPr>
          <a:xfrm>
            <a:off x="9197975" y="3135630"/>
            <a:ext cx="2540635" cy="3014980"/>
          </a:xfrm>
          <a:prstGeom prst="rect">
            <a:avLst/>
          </a:prstGeom>
          <a:noFill/>
        </p:spPr>
        <p:txBody>
          <a:bodyPr wrap="square" rtlCol="0">
            <a:spAutoFit/>
          </a:bodyPr>
          <a:p>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整个</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pipeline</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有很多子问题：事件抽取、事件因果识别、时序关系抽取、事件论元抽取</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EAE</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、事件共指消解</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对每个事件进行论元提取，作为事件属性？</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实体关系与事件图的融合？</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事件的置信度？</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根据图谱</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论元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还原</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事件</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事理图谱验证方式，利用</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微调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不微调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去评估事件图谱的</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效果。</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图谱某一部分拿掉，评估拿掉后的还原</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效果。</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8074660" y="158750"/>
            <a:ext cx="2049145" cy="910590"/>
          </a:xfrm>
          <a:prstGeom prst="rect">
            <a:avLst/>
          </a:prstGeom>
        </p:spPr>
      </p:pic>
      <p:pic>
        <p:nvPicPr>
          <p:cNvPr id="11" name="图片 10"/>
          <p:cNvPicPr>
            <a:picLocks noChangeAspect="1"/>
          </p:cNvPicPr>
          <p:nvPr/>
        </p:nvPicPr>
        <p:blipFill>
          <a:blip r:embed="rId3"/>
          <a:stretch>
            <a:fillRect/>
          </a:stretch>
        </p:blipFill>
        <p:spPr>
          <a:xfrm>
            <a:off x="8037830" y="1523365"/>
            <a:ext cx="2464435" cy="975360"/>
          </a:xfrm>
          <a:prstGeom prst="rect">
            <a:avLst/>
          </a:prstGeom>
        </p:spPr>
      </p:pic>
      <p:cxnSp>
        <p:nvCxnSpPr>
          <p:cNvPr id="12" name="直接箭头连接符 11"/>
          <p:cNvCxnSpPr/>
          <p:nvPr/>
        </p:nvCxnSpPr>
        <p:spPr>
          <a:xfrm flipV="1">
            <a:off x="4644390" y="531495"/>
            <a:ext cx="3482975" cy="3181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p:nvPr/>
        </p:nvCxnSpPr>
        <p:spPr>
          <a:xfrm>
            <a:off x="4706620" y="976630"/>
            <a:ext cx="3239770" cy="8877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work</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8" name="图片 7"/>
          <p:cNvPicPr>
            <a:picLocks noChangeAspect="1"/>
          </p:cNvPicPr>
          <p:nvPr/>
        </p:nvPicPr>
        <p:blipFill>
          <a:blip r:embed="rId1"/>
          <a:stretch>
            <a:fillRect/>
          </a:stretch>
        </p:blipFill>
        <p:spPr>
          <a:xfrm>
            <a:off x="71120" y="1057910"/>
            <a:ext cx="3589655" cy="4750435"/>
          </a:xfrm>
          <a:prstGeom prst="rect">
            <a:avLst/>
          </a:prstGeom>
        </p:spPr>
      </p:pic>
      <p:sp>
        <p:nvSpPr>
          <p:cNvPr id="9" name="文本框 8"/>
          <p:cNvSpPr txBox="1"/>
          <p:nvPr/>
        </p:nvSpPr>
        <p:spPr>
          <a:xfrm>
            <a:off x="1050925" y="6065520"/>
            <a:ext cx="149479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BBC news</a:t>
            </a:r>
            <a:endParaRPr lang="en-US" altLang="zh-CN">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4067175" y="4685030"/>
            <a:ext cx="8050530" cy="2172970"/>
          </a:xfrm>
          <a:prstGeom prst="rect">
            <a:avLst/>
          </a:prstGeom>
        </p:spPr>
      </p:pic>
      <p:pic>
        <p:nvPicPr>
          <p:cNvPr id="11" name="图片 10"/>
          <p:cNvPicPr>
            <a:picLocks noChangeAspect="1"/>
          </p:cNvPicPr>
          <p:nvPr/>
        </p:nvPicPr>
        <p:blipFill>
          <a:blip r:embed="rId3"/>
          <a:stretch>
            <a:fillRect/>
          </a:stretch>
        </p:blipFill>
        <p:spPr>
          <a:xfrm>
            <a:off x="4734560" y="753745"/>
            <a:ext cx="6785610" cy="3903345"/>
          </a:xfrm>
          <a:prstGeom prst="rect">
            <a:avLst/>
          </a:prstGeom>
        </p:spPr>
      </p:pic>
      <p:sp>
        <p:nvSpPr>
          <p:cNvPr id="12" name="燕尾形箭头 11"/>
          <p:cNvSpPr/>
          <p:nvPr/>
        </p:nvSpPr>
        <p:spPr>
          <a:xfrm>
            <a:off x="3855720" y="3140075"/>
            <a:ext cx="821690" cy="7556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4921885" y="891540"/>
            <a:ext cx="783590" cy="398780"/>
          </a:xfrm>
          <a:prstGeom prst="rect">
            <a:avLst/>
          </a:prstGeom>
          <a:noFill/>
        </p:spPr>
        <p:txBody>
          <a:bodyPr wrap="square" rtlCol="0">
            <a:spAutoFit/>
          </a:bodyPr>
          <a:p>
            <a:r>
              <a:rPr lang="en-US" altLang="zh-CN" sz="1000">
                <a:latin typeface="Times New Roman" panose="02020603050405020304" charset="0"/>
                <a:cs typeface="Times New Roman" panose="02020603050405020304" charset="0"/>
              </a:rPr>
              <a:t>deepseek R1</a:t>
            </a:r>
            <a:endParaRPr lang="en-US" altLang="zh-CN" sz="1000">
              <a:latin typeface="Times New Roman" panose="02020603050405020304" charset="0"/>
              <a:cs typeface="Times New Roman" panose="02020603050405020304" charset="0"/>
            </a:endParaRPr>
          </a:p>
        </p:txBody>
      </p:sp>
      <p:sp>
        <p:nvSpPr>
          <p:cNvPr id="14" name="文本框 13"/>
          <p:cNvSpPr txBox="1"/>
          <p:nvPr/>
        </p:nvSpPr>
        <p:spPr>
          <a:xfrm>
            <a:off x="4921885" y="4286250"/>
            <a:ext cx="783590" cy="398780"/>
          </a:xfrm>
          <a:prstGeom prst="rect">
            <a:avLst/>
          </a:prstGeom>
          <a:noFill/>
        </p:spPr>
        <p:txBody>
          <a:bodyPr wrap="square" rtlCol="0">
            <a:spAutoFit/>
          </a:bodyPr>
          <a:p>
            <a:r>
              <a:rPr lang="en-US" altLang="zh-CN" sz="1000">
                <a:latin typeface="Times New Roman" panose="02020603050405020304" charset="0"/>
                <a:cs typeface="Times New Roman" panose="02020603050405020304" charset="0"/>
              </a:rPr>
              <a:t>deepseek V3</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work</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404495" y="990600"/>
            <a:ext cx="4752340" cy="275590"/>
          </a:xfrm>
          <a:prstGeom prst="rect">
            <a:avLst/>
          </a:prstGeom>
        </p:spPr>
        <p:txBody>
          <a:bodyPr wrap="square">
            <a:spAutoFit/>
          </a:bodyPr>
          <a:p>
            <a:pPr marL="0" indent="0" fontAlgn="ctr">
              <a:spcBef>
                <a:spcPct val="0"/>
              </a:spcBef>
              <a:spcAft>
                <a:spcPct val="0"/>
              </a:spcAft>
            </a:pPr>
            <a:r>
              <a:rPr lang="en-US" altLang="zh-CN" sz="1200" b="1" i="0">
                <a:solidFill>
                  <a:srgbClr val="000000"/>
                </a:solidFill>
                <a:latin typeface="Times New Roman" panose="02020603050405020304" charset="0"/>
                <a:ea typeface="NimbusRomNo9L-Medi"/>
                <a:cs typeface="Times New Roman" panose="02020603050405020304" charset="0"/>
                <a:hlinkClick r:id="rId1" tooltip="发布于 2022-01-28 23:45"/>
              </a:rPr>
              <a:t>EEG：knowledge base for event evolutionary principles and patterns</a:t>
            </a:r>
            <a:endParaRPr lang="en-US" altLang="zh-CN" sz="1200" b="1" i="0">
              <a:solidFill>
                <a:srgbClr val="000000"/>
              </a:solidFill>
              <a:latin typeface="Times New Roman" panose="02020603050405020304" charset="0"/>
              <a:ea typeface="NimbusRomNo9L-Medi"/>
              <a:cs typeface="Times New Roman" panose="02020603050405020304" charset="0"/>
              <a:hlinkClick r:id="rId1" tooltip="发布于 2022-01-28 23:45"/>
            </a:endParaRPr>
          </a:p>
        </p:txBody>
      </p:sp>
      <p:pic>
        <p:nvPicPr>
          <p:cNvPr id="6" name="图片 5"/>
          <p:cNvPicPr>
            <a:picLocks noChangeAspect="1"/>
          </p:cNvPicPr>
          <p:nvPr/>
        </p:nvPicPr>
        <p:blipFill>
          <a:blip r:embed="rId2"/>
          <a:stretch>
            <a:fillRect/>
          </a:stretch>
        </p:blipFill>
        <p:spPr>
          <a:xfrm>
            <a:off x="433705" y="1266190"/>
            <a:ext cx="2435225" cy="741680"/>
          </a:xfrm>
          <a:prstGeom prst="rect">
            <a:avLst/>
          </a:prstGeom>
        </p:spPr>
      </p:pic>
      <p:sp>
        <p:nvSpPr>
          <p:cNvPr id="4" name="文本框 3"/>
          <p:cNvSpPr txBox="1"/>
          <p:nvPr/>
        </p:nvSpPr>
        <p:spPr>
          <a:xfrm>
            <a:off x="6882130" y="2058035"/>
            <a:ext cx="4739640" cy="1938020"/>
          </a:xfrm>
          <a:prstGeom prst="rect">
            <a:avLst/>
          </a:prstGeom>
          <a:noFill/>
        </p:spPr>
        <p:txBody>
          <a:bodyPr wrap="square" rtlCol="0">
            <a:spAutoFit/>
          </a:bodyPr>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事物之间的转移概率，事物本身是否需要置信度，如果是</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听说</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声称</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提供一个</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0.5</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的初始置信度，后续再通过上下文信息进行迭代（找到最可靠叙事路径？）</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结合符号</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推理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285115" y="4349750"/>
            <a:ext cx="5810885" cy="2306955"/>
          </a:xfrm>
          <a:prstGeom prst="rect">
            <a:avLst/>
          </a:prstGeom>
        </p:spPr>
        <p:txBody>
          <a:bodyPr wrap="square">
            <a:spAutoFit/>
          </a:bodyPr>
          <a:p>
            <a:pPr marL="0" indent="0" algn="l"/>
            <a:r>
              <a:rPr lang="en-US" altLang="zh-CN" sz="1200" b="0" i="0">
                <a:latin typeface="Times New Roman" panose="02020603050405020304" charset="0"/>
                <a:ea typeface="Menlo"/>
                <a:cs typeface="Times New Roman" panose="02020603050405020304" charset="0"/>
              </a:rPr>
              <a:t>Before</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Menlo"/>
                <a:cs typeface="Times New Roman" panose="02020603050405020304" charset="0"/>
              </a:rPr>
              <a:t>自由恋爱（</a:t>
            </a:r>
            <a:r>
              <a:rPr lang="en-US" altLang="zh-CN" sz="1200" b="0" i="1">
                <a:latin typeface="Times New Roman" panose="02020603050405020304" charset="0"/>
                <a:ea typeface="Menlo"/>
                <a:cs typeface="Times New Roman" panose="02020603050405020304" charset="0"/>
              </a:rPr>
              <a:t>p</a:t>
            </a:r>
            <a:r>
              <a:rPr lang="en-US" altLang="zh-CN" sz="1200" b="0" i="0">
                <a:latin typeface="Times New Roman" panose="02020603050405020304" charset="0"/>
                <a:ea typeface="Menlo"/>
                <a:cs typeface="Times New Roman" panose="02020603050405020304" charset="0"/>
              </a:rPr>
              <a:t>=</a:t>
            </a:r>
            <a:r>
              <a:rPr lang="en-US" altLang="zh-CN" sz="1200">
                <a:latin typeface="Times New Roman" panose="02020603050405020304" charset="0"/>
                <a:ea typeface="Menlo"/>
                <a:cs typeface="Times New Roman" panose="02020603050405020304" charset="0"/>
                <a:sym typeface="+mn-ea"/>
              </a:rPr>
              <a:t>0.5</a:t>
            </a:r>
            <a:r>
              <a:rPr lang="zh-CN" altLang="en-US" sz="1200" b="0" i="0">
                <a:latin typeface="Times New Roman" panose="02020603050405020304" charset="0"/>
                <a:ea typeface="Menlo"/>
                <a:cs typeface="Times New Roman" panose="02020603050405020304" charset="0"/>
              </a:rPr>
              <a:t>）</a:t>
            </a:r>
            <a:r>
              <a:rPr lang="en-US" altLang="zh-CN" sz="1200" b="0" i="0">
                <a:latin typeface="Times New Roman" panose="02020603050405020304" charset="0"/>
                <a:ea typeface="Menlo"/>
                <a:cs typeface="Times New Roman" panose="02020603050405020304" charset="0"/>
              </a:rPr>
              <a:t>,</a:t>
            </a:r>
            <a:r>
              <a:rPr lang="zh-CN" altLang="en-US" sz="1200" b="0" i="0">
                <a:latin typeface="Times New Roman" panose="02020603050405020304" charset="0"/>
                <a:ea typeface="Menlo"/>
                <a:cs typeface="Times New Roman" panose="02020603050405020304" charset="0"/>
              </a:rPr>
              <a:t>成婚（</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b="0" i="0">
                <a:latin typeface="Times New Roman" panose="02020603050405020304" charset="0"/>
                <a:ea typeface="Menlo"/>
                <a:cs typeface="Times New Roman" panose="02020603050405020304" charset="0"/>
              </a:rPr>
              <a:t>1</a:t>
            </a:r>
            <a:r>
              <a:rPr lang="zh-CN" altLang="en-US" sz="1200" b="0" i="0">
                <a:latin typeface="Times New Roman" panose="02020603050405020304" charset="0"/>
                <a:ea typeface="Menlo"/>
                <a:cs typeface="Times New Roman" panose="02020603050405020304" charset="0"/>
              </a:rPr>
              <a:t>）</a:t>
            </a:r>
            <a:r>
              <a:rPr lang="en-US" altLang="zh-CN" sz="1200" b="0" i="0">
                <a:latin typeface="Times New Roman" panose="02020603050405020304" charset="0"/>
                <a:ea typeface="Menlo"/>
                <a:cs typeface="Times New Roman" panose="02020603050405020304" charset="0"/>
              </a:rPr>
              <a:t> </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Menlo"/>
              <a:cs typeface="Times New Roman" panose="02020603050405020304" charset="0"/>
            </a:endParaRPr>
          </a:p>
          <a:p>
            <a:pPr marL="0" indent="0" algn="l"/>
            <a:r>
              <a:rPr lang="en-US" altLang="zh-CN" sz="1200" b="0" i="0">
                <a:latin typeface="Times New Roman" panose="02020603050405020304" charset="0"/>
                <a:ea typeface="宋体" panose="02010600030101010101" pitchFamily="2" charset="-122"/>
                <a:cs typeface="Times New Roman" panose="02020603050405020304" charset="0"/>
              </a:rPr>
              <a:t>Before</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媒人介绍</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b="0" i="0">
                <a:latin typeface="Times New Roman" panose="02020603050405020304" charset="0"/>
                <a:ea typeface="宋体" panose="02010600030101010101" pitchFamily="2" charset="-122"/>
                <a:cs typeface="Times New Roman" panose="02020603050405020304" charset="0"/>
              </a:rPr>
              <a:t>,</a:t>
            </a:r>
            <a:r>
              <a:rPr lang="zh-CN" altLang="en-US" sz="1200" b="0" i="0">
                <a:latin typeface="Times New Roman" panose="02020603050405020304" charset="0"/>
                <a:ea typeface="宋体" panose="02010600030101010101" pitchFamily="2" charset="-122"/>
                <a:cs typeface="Times New Roman" panose="02020603050405020304" charset="0"/>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b="0" i="0">
                <a:latin typeface="Times New Roman" panose="02020603050405020304" charset="0"/>
                <a:ea typeface="宋体" panose="02010600030101010101" pitchFamily="2" charset="-122"/>
                <a:cs typeface="Times New Roman" panose="02020603050405020304" charset="0"/>
              </a:rPr>
              <a:t>After</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天天吵架</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1">
                <a:latin typeface="Times New Roman" panose="02020603050405020304" charset="0"/>
                <a:ea typeface="宋体" panose="02010600030101010101" pitchFamily="2" charset="-122"/>
                <a:cs typeface="Times New Roman" panose="02020603050405020304" charset="0"/>
              </a:rPr>
              <a:t>事件共指</a:t>
            </a:r>
            <a:r>
              <a:rPr lang="zh-CN" altLang="en-US" sz="1200" b="0" i="1">
                <a:latin typeface="Times New Roman" panose="02020603050405020304" charset="0"/>
                <a:ea typeface="宋体" panose="02010600030101010101" pitchFamily="2" charset="-122"/>
                <a:cs typeface="Times New Roman" panose="02020603050405020304" charset="0"/>
              </a:rPr>
              <a:t>消解：</a:t>
            </a:r>
            <a:endParaRPr lang="en-US" altLang="zh-CN" sz="1200" b="0" i="1">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a:latin typeface="Times New Roman" panose="02020603050405020304" charset="0"/>
                <a:ea typeface="Menlo"/>
                <a:cs typeface="Times New Roman" panose="02020603050405020304" charset="0"/>
                <a:sym typeface="+mn-ea"/>
              </a:rPr>
              <a:t>Before{</a:t>
            </a:r>
            <a:r>
              <a:rPr lang="zh-CN" altLang="en-US" sz="1200">
                <a:latin typeface="Times New Roman" panose="02020603050405020304" charset="0"/>
                <a:ea typeface="Menlo"/>
                <a:cs typeface="Times New Roman" panose="02020603050405020304" charset="0"/>
                <a:sym typeface="+mn-ea"/>
              </a:rPr>
              <a:t>自由恋爱</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r>
              <a:rPr lang="zh-CN" altLang="en-US" sz="1200">
                <a:solidFill>
                  <a:srgbClr val="FF0000"/>
                </a:solidFill>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Menlo"/>
              <a:cs typeface="Times New Roman" panose="02020603050405020304" charset="0"/>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Before</a:t>
            </a:r>
            <a:r>
              <a:rPr lang="en-US" altLang="zh-CN"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a:latin typeface="Times New Roman" panose="02020603050405020304" charset="0"/>
              <a:ea typeface="宋体" panose="02010600030101010101" pitchFamily="2" charset="-122"/>
              <a:cs typeface="Times New Roman" panose="02020603050405020304" charset="0"/>
              <a:sym typeface="+mn-ea"/>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After</a:t>
            </a:r>
            <a:r>
              <a:rPr lang="en-US" altLang="zh-CN"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天天吵架</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b="0" i="1">
                <a:latin typeface="Times New Roman" panose="02020603050405020304" charset="0"/>
                <a:ea typeface="宋体" panose="02010600030101010101" pitchFamily="2" charset="-122"/>
                <a:cs typeface="Times New Roman" panose="02020603050405020304" charset="0"/>
              </a:rPr>
              <a:t>stageX</a:t>
            </a:r>
            <a:r>
              <a:rPr lang="zh-CN" altLang="en-US" sz="1200" b="0" i="0">
                <a:latin typeface="Times New Roman" panose="02020603050405020304" charset="0"/>
                <a:ea typeface="宋体" panose="02010600030101010101" pitchFamily="2" charset="-122"/>
                <a:cs typeface="Times New Roman" panose="02020603050405020304" charset="0"/>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0">
                <a:latin typeface="Times New Roman" panose="02020603050405020304" charset="0"/>
                <a:ea typeface="宋体" panose="02010600030101010101" pitchFamily="2" charset="-122"/>
                <a:cs typeface="Times New Roman" panose="02020603050405020304" charset="0"/>
              </a:rPr>
              <a:t>法院认为，两人婚前已有较好的感情（</a:t>
            </a:r>
            <a:r>
              <a:rPr lang="en-US" altLang="zh-CN" sz="1200" b="0" i="0">
                <a:latin typeface="Times New Roman" panose="02020603050405020304" charset="0"/>
                <a:ea typeface="宋体" panose="02010600030101010101" pitchFamily="2" charset="-122"/>
                <a:cs typeface="Times New Roman" panose="02020603050405020304" charset="0"/>
              </a:rPr>
              <a:t>LLM</a:t>
            </a:r>
            <a:r>
              <a:rPr lang="zh-CN" altLang="en-US" sz="1200" b="0" i="0">
                <a:latin typeface="Times New Roman" panose="02020603050405020304" charset="0"/>
                <a:ea typeface="宋体" panose="02010600030101010101" pitchFamily="2" charset="-122"/>
                <a:cs typeface="Times New Roman" panose="02020603050405020304" charset="0"/>
              </a:rPr>
              <a:t>判断</a:t>
            </a:r>
            <a:r>
              <a:rPr lang="en-US" altLang="zh-CN" sz="1200" b="0" i="0">
                <a:latin typeface="Times New Roman" panose="02020603050405020304" charset="0"/>
                <a:ea typeface="宋体" panose="02010600030101010101" pitchFamily="2" charset="-122"/>
                <a:cs typeface="Times New Roman" panose="02020603050405020304" charset="0"/>
              </a:rPr>
              <a:t> </a:t>
            </a:r>
            <a:r>
              <a:rPr lang="zh-CN" altLang="en-US" sz="1200" b="0" i="0">
                <a:latin typeface="Times New Roman" panose="02020603050405020304" charset="0"/>
                <a:ea typeface="宋体" panose="02010600030101010101" pitchFamily="2" charset="-122"/>
                <a:cs typeface="Times New Roman" panose="02020603050405020304" charset="0"/>
              </a:rPr>
              <a:t>自由恋爱导致结婚</a:t>
            </a:r>
            <a:r>
              <a:rPr lang="en-US" altLang="zh-CN" sz="1200" b="0" i="0">
                <a:latin typeface="Times New Roman" panose="02020603050405020304" charset="0"/>
                <a:ea typeface="宋体" panose="02010600030101010101" pitchFamily="2" charset="-122"/>
                <a:cs typeface="Times New Roman" panose="02020603050405020304" charset="0"/>
              </a:rPr>
              <a:t> </a:t>
            </a:r>
            <a:r>
              <a:rPr lang="zh-CN" altLang="en-US" sz="1200" b="0" i="0">
                <a:latin typeface="Times New Roman" panose="02020603050405020304" charset="0"/>
                <a:ea typeface="宋体" panose="02010600030101010101" pitchFamily="2" charset="-122"/>
                <a:cs typeface="Times New Roman" panose="02020603050405020304" charset="0"/>
              </a:rPr>
              <a:t>修改</a:t>
            </a:r>
            <a:r>
              <a:rPr lang="zh-CN" altLang="en-US" sz="1200" b="0" i="0">
                <a:latin typeface="Times New Roman" panose="02020603050405020304" charset="0"/>
                <a:ea typeface="宋体" panose="02010600030101010101" pitchFamily="2" charset="-122"/>
                <a:cs typeface="Times New Roman" panose="02020603050405020304" charset="0"/>
              </a:rPr>
              <a:t>置信度系数）</a:t>
            </a:r>
            <a:endParaRPr lang="zh-CN" altLang="en-US"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Before(</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en-US" altLang="zh-CN" sz="1200">
                <a:latin typeface="Times New Roman" panose="02020603050405020304" charset="0"/>
                <a:ea typeface="宋体" panose="02010600030101010101" pitchFamily="2" charset="-122"/>
                <a:cs typeface="Times New Roman" panose="02020603050405020304" charset="0"/>
                <a:sym typeface="+mn-ea"/>
              </a:rPr>
              <a:t>, 0.5)--&gt;Before(</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en-US" altLang="zh-CN" sz="1200">
                <a:latin typeface="Times New Roman" panose="02020603050405020304" charset="0"/>
                <a:ea typeface="宋体" panose="02010600030101010101" pitchFamily="2" charset="-122"/>
                <a:cs typeface="Times New Roman" panose="02020603050405020304" charset="0"/>
                <a:sym typeface="+mn-ea"/>
              </a:rPr>
              <a:t>, 0.75)</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endParaRPr lang="zh-CN" altLang="en-US"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0">
                <a:latin typeface="Times New Roman" panose="02020603050405020304" charset="0"/>
                <a:ea typeface="宋体" panose="02010600030101010101" pitchFamily="2" charset="-122"/>
                <a:cs typeface="Times New Roman" panose="02020603050405020304" charset="0"/>
              </a:rPr>
              <a:t>结合</a:t>
            </a:r>
            <a:endParaRPr lang="zh-CN" altLang="en-US" sz="1200" b="0" i="0">
              <a:latin typeface="Times New Roman" panose="02020603050405020304" charset="0"/>
              <a:ea typeface="宋体" panose="02010600030101010101" pitchFamily="2" charset="-122"/>
              <a:cs typeface="Times New Roman" panose="02020603050405020304" charset="0"/>
            </a:endParaRPr>
          </a:p>
        </p:txBody>
      </p:sp>
      <p:pic>
        <p:nvPicPr>
          <p:cNvPr id="8" name="图片 7"/>
          <p:cNvPicPr>
            <a:picLocks noChangeAspect="1"/>
          </p:cNvPicPr>
          <p:nvPr/>
        </p:nvPicPr>
        <p:blipFill>
          <a:blip r:embed="rId3"/>
          <a:stretch>
            <a:fillRect/>
          </a:stretch>
        </p:blipFill>
        <p:spPr>
          <a:xfrm>
            <a:off x="349885" y="2121535"/>
            <a:ext cx="6482080" cy="2115185"/>
          </a:xfrm>
          <a:prstGeom prst="rect">
            <a:avLst/>
          </a:prstGeom>
        </p:spPr>
      </p:pic>
      <p:sp>
        <p:nvSpPr>
          <p:cNvPr id="9" name="圆角矩形 8"/>
          <p:cNvSpPr/>
          <p:nvPr/>
        </p:nvSpPr>
        <p:spPr>
          <a:xfrm>
            <a:off x="225425" y="951230"/>
            <a:ext cx="5064760" cy="1106805"/>
          </a:xfrm>
          <a:prstGeom prst="roundRect">
            <a:avLst/>
          </a:prstGeom>
          <a:noFill/>
          <a:ln w="15875" cmpd="sng">
            <a:solidFill>
              <a:srgbClr val="768394"/>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67640" y="135890"/>
            <a:ext cx="3248660" cy="6470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a:t>
            </a:r>
            <a:endParaRPr lang="en-US" altLang="zh-CN" sz="1200">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374650" y="1555115"/>
            <a:ext cx="2822575" cy="3990340"/>
          </a:xfrm>
          <a:prstGeom prst="rect">
            <a:avLst/>
          </a:prstGeom>
        </p:spPr>
      </p:pic>
      <p:sp>
        <p:nvSpPr>
          <p:cNvPr id="12" name="文本框 11"/>
          <p:cNvSpPr txBox="1"/>
          <p:nvPr/>
        </p:nvSpPr>
        <p:spPr>
          <a:xfrm>
            <a:off x="561975" y="1227455"/>
            <a:ext cx="2371090" cy="229870"/>
          </a:xfrm>
          <a:prstGeom prst="rect">
            <a:avLst/>
          </a:prstGeom>
        </p:spPr>
        <p:txBody>
          <a:bodyPr wrap="square">
            <a:spAutoFit/>
          </a:bodyPr>
          <a:p>
            <a:r>
              <a:rPr lang="en-US" altLang="zh-CN" sz="900" b="1">
                <a:solidFill>
                  <a:srgbClr val="92D050"/>
                </a:solidFill>
              </a:rPr>
              <a:t>Phase 1: Open Information Extraction</a:t>
            </a:r>
            <a:endParaRPr lang="en-US" altLang="zh-CN" sz="900" b="1">
              <a:solidFill>
                <a:srgbClr val="92D050"/>
              </a:solidFill>
            </a:endParaRPr>
          </a:p>
        </p:txBody>
      </p:sp>
      <p:grpSp>
        <p:nvGrpSpPr>
          <p:cNvPr id="32" name="组合 31"/>
          <p:cNvGrpSpPr/>
          <p:nvPr/>
        </p:nvGrpSpPr>
        <p:grpSpPr>
          <a:xfrm>
            <a:off x="3553460" y="1227455"/>
            <a:ext cx="2811780" cy="5247005"/>
            <a:chOff x="6340" y="1933"/>
            <a:chExt cx="4428" cy="8263"/>
          </a:xfrm>
        </p:grpSpPr>
        <p:pic>
          <p:nvPicPr>
            <p:cNvPr id="13" name="图片 12"/>
            <p:cNvPicPr>
              <a:picLocks noChangeAspect="1"/>
            </p:cNvPicPr>
            <p:nvPr/>
          </p:nvPicPr>
          <p:blipFill>
            <a:blip r:embed="rId3"/>
            <a:stretch>
              <a:fillRect/>
            </a:stretch>
          </p:blipFill>
          <p:spPr>
            <a:xfrm>
              <a:off x="6340" y="2295"/>
              <a:ext cx="4275" cy="5814"/>
            </a:xfrm>
            <a:prstGeom prst="rect">
              <a:avLst/>
            </a:prstGeom>
          </p:spPr>
        </p:pic>
        <p:sp>
          <p:nvSpPr>
            <p:cNvPr id="15" name="文本框 14"/>
            <p:cNvSpPr txBox="1"/>
            <p:nvPr/>
          </p:nvSpPr>
          <p:spPr>
            <a:xfrm>
              <a:off x="7034" y="1933"/>
              <a:ext cx="3734" cy="362"/>
            </a:xfrm>
            <a:prstGeom prst="rect">
              <a:avLst/>
            </a:prstGeom>
          </p:spPr>
          <p:txBody>
            <a:bodyPr wrap="square">
              <a:spAutoFit/>
            </a:bodyPr>
            <a:p>
              <a:r>
                <a:rPr lang="en-US" altLang="zh-CN" sz="900" b="1">
                  <a:solidFill>
                    <a:srgbClr val="92D050"/>
                  </a:solidFill>
                  <a:sym typeface="+mn-ea"/>
                </a:rPr>
                <a:t>Phase 2: Schema Definition</a:t>
              </a:r>
              <a:endParaRPr lang="en-US" altLang="zh-CN" sz="900" b="1">
                <a:solidFill>
                  <a:srgbClr val="92D050"/>
                </a:solidFill>
              </a:endParaRPr>
            </a:p>
          </p:txBody>
        </p:sp>
        <p:pic>
          <p:nvPicPr>
            <p:cNvPr id="18" name="图片 17"/>
            <p:cNvPicPr>
              <a:picLocks noChangeAspect="1"/>
            </p:cNvPicPr>
            <p:nvPr/>
          </p:nvPicPr>
          <p:blipFill>
            <a:blip r:embed="rId4"/>
            <a:stretch>
              <a:fillRect/>
            </a:stretch>
          </p:blipFill>
          <p:spPr>
            <a:xfrm>
              <a:off x="6572" y="8044"/>
              <a:ext cx="3907" cy="1683"/>
            </a:xfrm>
            <a:prstGeom prst="rect">
              <a:avLst/>
            </a:prstGeom>
          </p:spPr>
        </p:pic>
        <p:sp>
          <p:nvSpPr>
            <p:cNvPr id="26" name="文本框 25"/>
            <p:cNvSpPr txBox="1"/>
            <p:nvPr/>
          </p:nvSpPr>
          <p:spPr>
            <a:xfrm>
              <a:off x="7219" y="9810"/>
              <a:ext cx="2826" cy="386"/>
            </a:xfrm>
            <a:prstGeom prst="rect">
              <a:avLst/>
            </a:prstGeom>
            <a:noFill/>
          </p:spPr>
          <p:txBody>
            <a:bodyPr wrap="square" rtlCol="0">
              <a:spAutoFit/>
            </a:bodyPr>
            <a:p>
              <a:r>
                <a:rPr lang="en-US" altLang="zh-CN" sz="1000"/>
                <a:t>LLM</a:t>
              </a:r>
              <a:r>
                <a:rPr lang="zh-CN" altLang="en-US" sz="1000"/>
                <a:t>对抽取的关系进行定义</a:t>
              </a:r>
              <a:endParaRPr lang="zh-CN" altLang="en-US" sz="1000"/>
            </a:p>
          </p:txBody>
        </p:sp>
      </p:grpSp>
      <p:grpSp>
        <p:nvGrpSpPr>
          <p:cNvPr id="33" name="组合 32"/>
          <p:cNvGrpSpPr/>
          <p:nvPr/>
        </p:nvGrpSpPr>
        <p:grpSpPr>
          <a:xfrm>
            <a:off x="7999095" y="1227455"/>
            <a:ext cx="2384425" cy="1315720"/>
            <a:chOff x="13227" y="1933"/>
            <a:chExt cx="3755" cy="2072"/>
          </a:xfrm>
        </p:grpSpPr>
        <p:pic>
          <p:nvPicPr>
            <p:cNvPr id="27" name="图片 26"/>
            <p:cNvPicPr>
              <a:picLocks noChangeAspect="1"/>
            </p:cNvPicPr>
            <p:nvPr/>
          </p:nvPicPr>
          <p:blipFill>
            <a:blip r:embed="rId5"/>
            <a:stretch>
              <a:fillRect/>
            </a:stretch>
          </p:blipFill>
          <p:spPr>
            <a:xfrm>
              <a:off x="13227" y="2237"/>
              <a:ext cx="3755" cy="1769"/>
            </a:xfrm>
            <a:prstGeom prst="rect">
              <a:avLst/>
            </a:prstGeom>
          </p:spPr>
        </p:pic>
        <p:sp>
          <p:nvSpPr>
            <p:cNvPr id="28" name="文本框 27"/>
            <p:cNvSpPr txBox="1"/>
            <p:nvPr/>
          </p:nvSpPr>
          <p:spPr>
            <a:xfrm>
              <a:off x="13248" y="1933"/>
              <a:ext cx="3734" cy="362"/>
            </a:xfrm>
            <a:prstGeom prst="rect">
              <a:avLst/>
            </a:prstGeom>
          </p:spPr>
          <p:txBody>
            <a:bodyPr wrap="square">
              <a:spAutoFit/>
            </a:bodyPr>
            <a:p>
              <a:r>
                <a:rPr lang="en-US" altLang="zh-CN" sz="900" b="1">
                  <a:solidFill>
                    <a:srgbClr val="92D050"/>
                  </a:solidFill>
                </a:rPr>
                <a:t>Phase 3: Schema Canonicalization</a:t>
              </a:r>
              <a:endParaRPr lang="en-US" altLang="zh-CN" sz="900" b="1">
                <a:solidFill>
                  <a:srgbClr val="92D050"/>
                </a:solidFill>
              </a:endParaRPr>
            </a:p>
          </p:txBody>
        </p:sp>
      </p:grpSp>
      <p:pic>
        <p:nvPicPr>
          <p:cNvPr id="30" name="图片 29"/>
          <p:cNvPicPr>
            <a:picLocks noChangeAspect="1"/>
          </p:cNvPicPr>
          <p:nvPr/>
        </p:nvPicPr>
        <p:blipFill>
          <a:blip r:embed="rId6"/>
          <a:stretch>
            <a:fillRect/>
          </a:stretch>
        </p:blipFill>
        <p:spPr>
          <a:xfrm>
            <a:off x="6528435" y="2652395"/>
            <a:ext cx="2593340" cy="1614805"/>
          </a:xfrm>
          <a:prstGeom prst="rect">
            <a:avLst/>
          </a:prstGeom>
        </p:spPr>
      </p:pic>
      <p:sp>
        <p:nvSpPr>
          <p:cNvPr id="31" name="文本框 30"/>
          <p:cNvSpPr txBox="1"/>
          <p:nvPr/>
        </p:nvSpPr>
        <p:spPr>
          <a:xfrm>
            <a:off x="9230360" y="3103880"/>
            <a:ext cx="2347595" cy="398780"/>
          </a:xfrm>
          <a:prstGeom prst="rect">
            <a:avLst/>
          </a:prstGeom>
          <a:noFill/>
        </p:spPr>
        <p:txBody>
          <a:bodyPr wrap="square" rtlCol="0">
            <a:spAutoFit/>
          </a:bodyPr>
          <a:p>
            <a:r>
              <a:rPr lang="zh-CN" altLang="en-US" sz="1000">
                <a:solidFill>
                  <a:srgbClr val="FF0000"/>
                </a:solidFill>
              </a:rPr>
              <a:t>预定义</a:t>
            </a:r>
            <a:r>
              <a:rPr lang="en-US" altLang="zh-CN" sz="1000">
                <a:solidFill>
                  <a:srgbClr val="FF0000"/>
                </a:solidFill>
              </a:rPr>
              <a:t>schema</a:t>
            </a:r>
            <a:r>
              <a:rPr lang="en-US" altLang="zh-CN" sz="1000"/>
              <a:t>:</a:t>
            </a:r>
            <a:r>
              <a:rPr lang="zh-CN" altLang="en-US" sz="1000"/>
              <a:t>用</a:t>
            </a:r>
            <a:r>
              <a:rPr lang="en-US" altLang="zh-CN" sz="1000"/>
              <a:t>LLM</a:t>
            </a:r>
            <a:r>
              <a:rPr lang="zh-CN" altLang="en-US" sz="1000"/>
              <a:t>判断属于哪种预定义的</a:t>
            </a:r>
            <a:r>
              <a:rPr lang="en-US" altLang="zh-CN" sz="1000"/>
              <a:t>relation,</a:t>
            </a:r>
            <a:r>
              <a:rPr lang="zh-CN" altLang="en-US" sz="1000"/>
              <a:t>匹配不上的</a:t>
            </a:r>
            <a:r>
              <a:rPr lang="zh-CN" altLang="en-US" sz="1000"/>
              <a:t>舍弃</a:t>
            </a:r>
            <a:endParaRPr lang="zh-CN" altLang="en-US" sz="1000"/>
          </a:p>
        </p:txBody>
      </p:sp>
      <p:pic>
        <p:nvPicPr>
          <p:cNvPr id="34" name="图片 33"/>
          <p:cNvPicPr>
            <a:picLocks noChangeAspect="1"/>
          </p:cNvPicPr>
          <p:nvPr/>
        </p:nvPicPr>
        <p:blipFill>
          <a:blip r:embed="rId7"/>
          <a:stretch>
            <a:fillRect/>
          </a:stretch>
        </p:blipFill>
        <p:spPr>
          <a:xfrm>
            <a:off x="6528435" y="4507230"/>
            <a:ext cx="2590165" cy="1759585"/>
          </a:xfrm>
          <a:prstGeom prst="rect">
            <a:avLst/>
          </a:prstGeom>
        </p:spPr>
      </p:pic>
      <p:sp>
        <p:nvSpPr>
          <p:cNvPr id="35" name="文本框 34"/>
          <p:cNvSpPr txBox="1"/>
          <p:nvPr/>
        </p:nvSpPr>
        <p:spPr>
          <a:xfrm>
            <a:off x="9230360" y="5149215"/>
            <a:ext cx="2347595" cy="398780"/>
          </a:xfrm>
          <a:prstGeom prst="rect">
            <a:avLst/>
          </a:prstGeom>
          <a:noFill/>
        </p:spPr>
        <p:txBody>
          <a:bodyPr wrap="square" rtlCol="0">
            <a:spAutoFit/>
          </a:bodyPr>
          <a:p>
            <a:r>
              <a:rPr lang="zh-CN" altLang="en-US" sz="1000">
                <a:solidFill>
                  <a:srgbClr val="FF0000"/>
                </a:solidFill>
              </a:rPr>
              <a:t>不事先定义</a:t>
            </a:r>
            <a:r>
              <a:rPr lang="en-US" altLang="zh-CN" sz="1000">
                <a:solidFill>
                  <a:srgbClr val="FF0000"/>
                </a:solidFill>
              </a:rPr>
              <a:t>schema</a:t>
            </a:r>
            <a:r>
              <a:rPr lang="en-US" altLang="zh-CN" sz="1000"/>
              <a:t>:</a:t>
            </a:r>
            <a:r>
              <a:rPr lang="zh-CN" altLang="en-US" sz="1000"/>
              <a:t>计算向量相似度，用</a:t>
            </a:r>
            <a:r>
              <a:rPr lang="en-US" altLang="zh-CN" sz="1000"/>
              <a:t>LLM</a:t>
            </a:r>
            <a:r>
              <a:rPr lang="zh-CN" altLang="en-US" sz="1000"/>
              <a:t>合并</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the triplets extracted by EDC in the first iteration are [</a:t>
            </a:r>
            <a:r>
              <a:rPr lang="en-US" altLang="zh-CN" sz="1200" i="1">
                <a:solidFill>
                  <a:srgbClr val="FF0000"/>
                </a:solidFill>
                <a:latin typeface="Times New Roman" panose="02020603050405020304" charset="0"/>
                <a:cs typeface="Times New Roman" panose="02020603050405020304" charset="0"/>
              </a:rPr>
              <a:t>’Alan Shepard’, ‘birthDate’, ‘Nov 18,1923’], [’Alan Shepard’, ’mission’, ’Apollo 14’</a:t>
            </a:r>
            <a:r>
              <a:rPr lang="en-US" altLang="zh-CN" sz="1200">
                <a:latin typeface="Times New Roman" panose="02020603050405020304" charset="0"/>
                <a:cs typeface="Times New Roman" panose="02020603050405020304" charset="0"/>
              </a:rPr>
              <a:t>].</a:t>
            </a:r>
            <a:endParaRPr lang="en-US" altLang="zh-CN" sz="12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82550" y="1947545"/>
            <a:ext cx="2303780" cy="2273935"/>
          </a:xfrm>
          <a:prstGeom prst="rect">
            <a:avLst/>
          </a:prstGeom>
        </p:spPr>
      </p:pic>
      <p:sp>
        <p:nvSpPr>
          <p:cNvPr id="3" name="文本框 2"/>
          <p:cNvSpPr txBox="1"/>
          <p:nvPr/>
        </p:nvSpPr>
        <p:spPr>
          <a:xfrm>
            <a:off x="530860" y="1264285"/>
            <a:ext cx="5022850" cy="245110"/>
          </a:xfrm>
          <a:prstGeom prst="rect">
            <a:avLst/>
          </a:prstGeom>
          <a:noFill/>
        </p:spPr>
        <p:txBody>
          <a:bodyPr wrap="square" rtlCol="0">
            <a:spAutoFit/>
          </a:bodyPr>
          <a:p>
            <a:r>
              <a:rPr lang="zh-CN" altLang="en-US" sz="1000"/>
              <a:t>类似</a:t>
            </a:r>
            <a:r>
              <a:rPr lang="en-US" altLang="zh-CN" sz="1000"/>
              <a:t>rag</a:t>
            </a:r>
            <a:r>
              <a:rPr lang="zh-CN" altLang="en-US" sz="1000"/>
              <a:t>的后处理：</a:t>
            </a:r>
            <a:r>
              <a:rPr lang="en-US" altLang="zh-CN" sz="1000"/>
              <a:t>iteratively refine EDC with Schema Retriever</a:t>
            </a:r>
            <a:endParaRPr lang="en-US" altLang="zh-CN" sz="1000"/>
          </a:p>
        </p:txBody>
      </p:sp>
      <p:pic>
        <p:nvPicPr>
          <p:cNvPr id="4" name="图片 3"/>
          <p:cNvPicPr>
            <a:picLocks noChangeAspect="1"/>
          </p:cNvPicPr>
          <p:nvPr/>
        </p:nvPicPr>
        <p:blipFill>
          <a:blip r:embed="rId3"/>
          <a:stretch>
            <a:fillRect/>
          </a:stretch>
        </p:blipFill>
        <p:spPr>
          <a:xfrm>
            <a:off x="2386330" y="1786255"/>
            <a:ext cx="2519680" cy="4420870"/>
          </a:xfrm>
          <a:prstGeom prst="rect">
            <a:avLst/>
          </a:prstGeom>
        </p:spPr>
      </p:pic>
      <p:sp>
        <p:nvSpPr>
          <p:cNvPr id="5" name="文本框 4"/>
          <p:cNvSpPr txBox="1"/>
          <p:nvPr/>
        </p:nvSpPr>
        <p:spPr>
          <a:xfrm>
            <a:off x="3129280" y="1532890"/>
            <a:ext cx="958215" cy="229870"/>
          </a:xfrm>
          <a:prstGeom prst="rect">
            <a:avLst/>
          </a:prstGeom>
        </p:spPr>
        <p:txBody>
          <a:bodyPr wrap="square">
            <a:spAutoFit/>
          </a:bodyPr>
          <a:p>
            <a:r>
              <a:rPr lang="en-US" altLang="zh-CN" sz="900" b="1">
                <a:solidFill>
                  <a:srgbClr val="FF0000"/>
                </a:solidFill>
              </a:rPr>
              <a:t>entity corpus</a:t>
            </a:r>
            <a:endParaRPr lang="en-US" altLang="zh-CN" sz="900" b="1">
              <a:solidFill>
                <a:srgbClr val="FF0000"/>
              </a:solidFill>
            </a:endParaRPr>
          </a:p>
        </p:txBody>
      </p:sp>
      <p:pic>
        <p:nvPicPr>
          <p:cNvPr id="7" name="图片 6"/>
          <p:cNvPicPr>
            <a:picLocks noChangeAspect="1"/>
          </p:cNvPicPr>
          <p:nvPr/>
        </p:nvPicPr>
        <p:blipFill>
          <a:blip r:embed="rId4"/>
          <a:stretch>
            <a:fillRect/>
          </a:stretch>
        </p:blipFill>
        <p:spPr>
          <a:xfrm>
            <a:off x="4971415" y="1762760"/>
            <a:ext cx="2540635" cy="3345180"/>
          </a:xfrm>
          <a:prstGeom prst="rect">
            <a:avLst/>
          </a:prstGeom>
        </p:spPr>
      </p:pic>
      <p:sp>
        <p:nvSpPr>
          <p:cNvPr id="11" name="文本框 10"/>
          <p:cNvSpPr txBox="1"/>
          <p:nvPr/>
        </p:nvSpPr>
        <p:spPr>
          <a:xfrm>
            <a:off x="5617210" y="1556385"/>
            <a:ext cx="1232535" cy="229870"/>
          </a:xfrm>
          <a:prstGeom prst="rect">
            <a:avLst/>
          </a:prstGeom>
        </p:spPr>
        <p:txBody>
          <a:bodyPr wrap="square">
            <a:spAutoFit/>
          </a:bodyPr>
          <a:p>
            <a:r>
              <a:rPr lang="en-US" altLang="zh-CN" sz="900" b="1">
                <a:solidFill>
                  <a:srgbClr val="FF0000"/>
                </a:solidFill>
              </a:rPr>
              <a:t>relation corpus</a:t>
            </a:r>
            <a:endParaRPr lang="en-US" altLang="zh-CN" sz="900" b="1">
              <a:solidFill>
                <a:srgbClr val="FF0000"/>
              </a:solidFill>
            </a:endParaRPr>
          </a:p>
        </p:txBody>
      </p:sp>
      <p:pic>
        <p:nvPicPr>
          <p:cNvPr id="14" name="图片 13"/>
          <p:cNvPicPr>
            <a:picLocks noChangeAspect="1"/>
          </p:cNvPicPr>
          <p:nvPr/>
        </p:nvPicPr>
        <p:blipFill>
          <a:blip r:embed="rId5"/>
          <a:stretch>
            <a:fillRect/>
          </a:stretch>
        </p:blipFill>
        <p:spPr>
          <a:xfrm>
            <a:off x="9037320" y="1703705"/>
            <a:ext cx="3154680" cy="4333240"/>
          </a:xfrm>
          <a:prstGeom prst="rect">
            <a:avLst/>
          </a:prstGeom>
        </p:spPr>
      </p:pic>
      <p:sp>
        <p:nvSpPr>
          <p:cNvPr id="16" name="文本框 15"/>
          <p:cNvSpPr txBox="1"/>
          <p:nvPr/>
        </p:nvSpPr>
        <p:spPr>
          <a:xfrm>
            <a:off x="10311130" y="1453515"/>
            <a:ext cx="871220" cy="229870"/>
          </a:xfrm>
          <a:prstGeom prst="rect">
            <a:avLst/>
          </a:prstGeom>
        </p:spPr>
        <p:txBody>
          <a:bodyPr wrap="square">
            <a:spAutoFit/>
          </a:bodyPr>
          <a:p>
            <a:r>
              <a:rPr lang="en-US" altLang="zh-CN" sz="900" b="1">
                <a:solidFill>
                  <a:srgbClr val="FF0000"/>
                </a:solidFill>
              </a:rPr>
              <a:t>usage</a:t>
            </a:r>
            <a:endParaRPr lang="en-US" altLang="zh-CN" sz="900" b="1">
              <a:solidFill>
                <a:srgbClr val="FF0000"/>
              </a:solidFill>
            </a:endParaRPr>
          </a:p>
        </p:txBody>
      </p:sp>
      <p:sp>
        <p:nvSpPr>
          <p:cNvPr id="17" name="文本框 16"/>
          <p:cNvSpPr txBox="1"/>
          <p:nvPr/>
        </p:nvSpPr>
        <p:spPr>
          <a:xfrm>
            <a:off x="9724390" y="6036945"/>
            <a:ext cx="1762760" cy="275590"/>
          </a:xfrm>
          <a:prstGeom prst="rect">
            <a:avLst/>
          </a:prstGeom>
          <a:noFill/>
        </p:spPr>
        <p:txBody>
          <a:bodyPr wrap="square" rtlCol="0">
            <a:spAutoFit/>
          </a:bodyPr>
          <a:p>
            <a:r>
              <a:rPr lang="zh-CN" altLang="en-US" sz="1200"/>
              <a:t>优化提取遗漏的三元组</a:t>
            </a:r>
            <a:endParaRPr lang="zh-CN" altLang="en-US" sz="1200"/>
          </a:p>
        </p:txBody>
      </p:sp>
      <p:sp>
        <p:nvSpPr>
          <p:cNvPr id="19" name="右箭头 18"/>
          <p:cNvSpPr/>
          <p:nvPr/>
        </p:nvSpPr>
        <p:spPr>
          <a:xfrm>
            <a:off x="7512050" y="3292475"/>
            <a:ext cx="1473200" cy="15621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0" name="文本框 19"/>
          <p:cNvSpPr txBox="1"/>
          <p:nvPr/>
        </p:nvSpPr>
        <p:spPr>
          <a:xfrm>
            <a:off x="7512050" y="3757930"/>
            <a:ext cx="1415415" cy="1076325"/>
          </a:xfrm>
          <a:prstGeom prst="rect">
            <a:avLst/>
          </a:prstGeom>
        </p:spPr>
        <p:txBody>
          <a:bodyPr wrap="square">
            <a:spAutoFit/>
          </a:bodyPr>
          <a:p>
            <a:r>
              <a:rPr lang="en-US" altLang="zh-CN" sz="800"/>
              <a:t>a fine-tuned variant of the sentence embedding model E5-mistral-7b-instruct</a:t>
            </a:r>
            <a:endParaRPr lang="en-US" altLang="zh-CN" sz="800"/>
          </a:p>
          <a:p>
            <a:endParaRPr lang="en-US" altLang="zh-CN" sz="800"/>
          </a:p>
          <a:p>
            <a:r>
              <a:rPr lang="en-US" altLang="zh-CN" sz="800" b="1"/>
              <a:t>train:</a:t>
            </a:r>
            <a:r>
              <a:rPr lang="en-US" altLang="zh-CN" sz="800"/>
              <a:t>  </a:t>
            </a:r>
            <a:endParaRPr lang="en-US" altLang="zh-CN" sz="800"/>
          </a:p>
          <a:p>
            <a:r>
              <a:rPr lang="zh-CN" altLang="en-US" sz="800"/>
              <a:t>开源项目</a:t>
            </a:r>
            <a:r>
              <a:rPr lang="en-US" altLang="zh-CN" sz="800"/>
              <a:t>+</a:t>
            </a:r>
            <a:r>
              <a:rPr lang="zh-CN" altLang="en-US" sz="800"/>
              <a:t>数据集：文本与三元组的</a:t>
            </a:r>
            <a:r>
              <a:rPr lang="zh-CN" altLang="en-US" sz="800"/>
              <a:t>对比学习</a:t>
            </a:r>
            <a:endParaRPr lang="zh-CN" altLang="en-US" sz="800"/>
          </a:p>
        </p:txBody>
      </p:sp>
      <p:sp>
        <p:nvSpPr>
          <p:cNvPr id="21" name="矩形 20"/>
          <p:cNvSpPr/>
          <p:nvPr/>
        </p:nvSpPr>
        <p:spPr>
          <a:xfrm>
            <a:off x="66040" y="1506220"/>
            <a:ext cx="7400290" cy="485838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7770495" y="3448685"/>
            <a:ext cx="1074420" cy="337185"/>
          </a:xfrm>
          <a:prstGeom prst="rect">
            <a:avLst/>
          </a:prstGeom>
        </p:spPr>
        <p:txBody>
          <a:bodyPr wrap="square">
            <a:spAutoFit/>
          </a:bodyPr>
          <a:p>
            <a:r>
              <a:rPr lang="en-US" altLang="zh-CN" sz="1600" i="1">
                <a:latin typeface="Times New Roman" panose="02020603050405020304" charset="0"/>
                <a:cs typeface="Times New Roman" panose="02020603050405020304" charset="0"/>
              </a:rPr>
              <a:t>Retriever</a:t>
            </a:r>
            <a:endParaRPr lang="en-US" altLang="zh-CN" sz="1600" i="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tags/tag1.xml><?xml version="1.0" encoding="utf-8"?>
<p:tagLst xmlns:p="http://schemas.openxmlformats.org/presentationml/2006/main">
  <p:tag name="KSO_WM_UNIT_PLACING_PICTURE_USER_VIEWPORT" val="{&quot;height&quot;:2762,&quot;width&quot;:4161}"/>
</p:tagLst>
</file>

<file path=ppt/tags/tag2.xml><?xml version="1.0" encoding="utf-8"?>
<p:tagLst xmlns:p="http://schemas.openxmlformats.org/presentationml/2006/main">
  <p:tag name="KSO_WM_UNIT_PLACING_PICTURE_USER_VIEWPORT" val="{&quot;height&quot;:6579,&quot;width&quot;:4030}"/>
</p:tagLst>
</file>

<file path=ppt/tags/tag3.xml><?xml version="1.0" encoding="utf-8"?>
<p:tagLst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 name="commondata" val="eyJoZGlkIjoiMjNmYTgwNDI1ZTM5ZWI2NTg3Yjg1NDljNDEyOWMwYzAifQ=="/>
</p:tagLst>
</file>

<file path=ppt/theme/theme1.xml><?xml version="1.0" encoding="utf-8"?>
<a:theme xmlns:a="http://schemas.openxmlformats.org/drawingml/2006/main" name="Office Theme">
  <a:themeElements>
    <a:clrScheme name="00深蓝+金">
      <a:dk1>
        <a:srgbClr val="000000"/>
      </a:dk1>
      <a:lt1>
        <a:srgbClr val="FFFFFF"/>
      </a:lt1>
      <a:dk2>
        <a:srgbClr val="000000"/>
      </a:dk2>
      <a:lt2>
        <a:srgbClr val="FFFFFF"/>
      </a:lt2>
      <a:accent1>
        <a:srgbClr val="304637"/>
      </a:accent1>
      <a:accent2>
        <a:srgbClr val="D0B296"/>
      </a:accent2>
      <a:accent3>
        <a:srgbClr val="304637"/>
      </a:accent3>
      <a:accent4>
        <a:srgbClr val="D0B296"/>
      </a:accent4>
      <a:accent5>
        <a:srgbClr val="304637"/>
      </a:accent5>
      <a:accent6>
        <a:srgbClr val="D0B296"/>
      </a:accent6>
      <a:hlink>
        <a:srgbClr val="DF213B"/>
      </a:hlink>
      <a:folHlink>
        <a:srgbClr val="954F72"/>
      </a:folHlink>
    </a:clrScheme>
    <a:fontScheme name="自定义 8">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13780</Words>
  <Application>WPS 演示</Application>
  <PresentationFormat>宽屏</PresentationFormat>
  <Paragraphs>912</Paragraphs>
  <Slides>78</Slides>
  <Notes>1</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78</vt:i4>
      </vt:variant>
    </vt:vector>
  </HeadingPairs>
  <TitlesOfParts>
    <vt:vector size="93" baseType="lpstr">
      <vt:lpstr>Arial</vt:lpstr>
      <vt:lpstr>宋体</vt:lpstr>
      <vt:lpstr>Wingdings</vt:lpstr>
      <vt:lpstr>微软雅黑</vt:lpstr>
      <vt:lpstr>Times New Roman</vt:lpstr>
      <vt:lpstr>NimbusRomNo9L-Medi</vt:lpstr>
      <vt:lpstr>Segoe Print</vt:lpstr>
      <vt:lpstr>Arial Unicode MS</vt:lpstr>
      <vt:lpstr>-apple-system</vt:lpstr>
      <vt:lpstr>Inter</vt:lpstr>
      <vt:lpstr>Lucida Grande</vt:lpstr>
      <vt:lpstr>Helvetica Neue</vt:lpstr>
      <vt:lpstr>sans-serif</vt:lpstr>
      <vt:lpstr>Menlo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hhc</cp:lastModifiedBy>
  <cp:revision>972</cp:revision>
  <dcterms:created xsi:type="dcterms:W3CDTF">2019-11-26T03:41:00Z</dcterms:created>
  <dcterms:modified xsi:type="dcterms:W3CDTF">2025-07-25T08:04:33Z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5CB177490F2340CD9C2E9B4D820A552F_13</vt:lpwstr>
  </property>
  <property fmtid="{D5CDD505-2E9C-101B-9397-08002B2CF9AE}" pid="3" name="KSOProductBuildVer">
    <vt:lpwstr>2052-12.1.0.22215</vt:lpwstr>
  </property>
</Properties>
</file>